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4" r:id="rId5"/>
    <p:sldId id="259" r:id="rId6"/>
    <p:sldId id="272" r:id="rId7"/>
    <p:sldId id="264" r:id="rId8"/>
    <p:sldId id="275" r:id="rId9"/>
    <p:sldId id="260" r:id="rId10"/>
    <p:sldId id="273" r:id="rId11"/>
    <p:sldId id="261" r:id="rId12"/>
    <p:sldId id="276" r:id="rId13"/>
    <p:sldId id="266" r:id="rId14"/>
    <p:sldId id="265" r:id="rId15"/>
    <p:sldId id="267" r:id="rId16"/>
    <p:sldId id="268" r:id="rId17"/>
    <p:sldId id="269" r:id="rId18"/>
    <p:sldId id="270" r:id="rId19"/>
    <p:sldId id="27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62F1"/>
    <a:srgbClr val="006666"/>
    <a:srgbClr val="FFCC00"/>
    <a:srgbClr val="FFFF00"/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7" autoAdjust="0"/>
    <p:restoredTop sz="99759" autoAdjust="0"/>
  </p:normalViewPr>
  <p:slideViewPr>
    <p:cSldViewPr snapToGrid="0">
      <p:cViewPr>
        <p:scale>
          <a:sx n="100" d="100"/>
          <a:sy n="100" d="100"/>
        </p:scale>
        <p:origin x="29" y="11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3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F00DA8-657F-44DD-87C3-E9F747009E41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</dgm:pt>
    <dgm:pt modelId="{18B72AC2-44A3-4E90-9C74-882CFA2D8F01}">
      <dgm:prSet phldrT="[Text]" custT="1"/>
      <dgm:spPr>
        <a:solidFill>
          <a:srgbClr val="000000"/>
        </a:solidFill>
      </dgm:spPr>
      <dgm:t>
        <a:bodyPr/>
        <a:lstStyle/>
        <a:p>
          <a:r>
            <a:rPr lang="en-IN" sz="2000" b="1" dirty="0">
              <a:latin typeface="Arial" pitchFamily="34" charset="0"/>
              <a:cs typeface="Arial" pitchFamily="34" charset="0"/>
            </a:rPr>
            <a:t>Honesty</a:t>
          </a:r>
        </a:p>
      </dgm:t>
    </dgm:pt>
    <dgm:pt modelId="{7C8629EB-6D2D-4063-A3A4-171F592D79B0}" type="sibTrans" cxnId="{AC2F0F80-AE8C-4AC3-ABEF-2D1867CDC947}">
      <dgm:prSet/>
      <dgm:spPr/>
      <dgm:t>
        <a:bodyPr/>
        <a:lstStyle/>
        <a:p>
          <a:endParaRPr lang="en-IN" sz="2400"/>
        </a:p>
      </dgm:t>
    </dgm:pt>
    <dgm:pt modelId="{0E787414-8D34-44E1-AEFD-987832C897C8}" type="parTrans" cxnId="{AC2F0F80-AE8C-4AC3-ABEF-2D1867CDC947}">
      <dgm:prSet/>
      <dgm:spPr/>
      <dgm:t>
        <a:bodyPr/>
        <a:lstStyle/>
        <a:p>
          <a:endParaRPr lang="en-IN" sz="2400"/>
        </a:p>
      </dgm:t>
    </dgm:pt>
    <dgm:pt modelId="{CDA785FB-28A2-437B-B1A6-CA5EFDACF1F7}">
      <dgm:prSet phldrT="[Text]" custT="1"/>
      <dgm:spPr>
        <a:solidFill>
          <a:srgbClr val="FF0000"/>
        </a:solidFill>
      </dgm:spPr>
      <dgm:t>
        <a:bodyPr/>
        <a:lstStyle/>
        <a:p>
          <a:r>
            <a:rPr lang="en-IN" sz="2000" b="1" dirty="0">
              <a:latin typeface="Arial" pitchFamily="34" charset="0"/>
              <a:cs typeface="Arial" pitchFamily="34" charset="0"/>
            </a:rPr>
            <a:t>Transparency</a:t>
          </a:r>
        </a:p>
      </dgm:t>
    </dgm:pt>
    <dgm:pt modelId="{999D7A10-A8F1-4B8B-B8DD-25AE2E021CA8}" type="sibTrans" cxnId="{41A1C7F5-BFDF-44A3-A305-4BB797F33429}">
      <dgm:prSet/>
      <dgm:spPr/>
      <dgm:t>
        <a:bodyPr/>
        <a:lstStyle/>
        <a:p>
          <a:endParaRPr lang="en-IN" sz="2400"/>
        </a:p>
      </dgm:t>
    </dgm:pt>
    <dgm:pt modelId="{E1857774-91E1-4FB4-84B4-356B52CB5E76}" type="parTrans" cxnId="{41A1C7F5-BFDF-44A3-A305-4BB797F33429}">
      <dgm:prSet/>
      <dgm:spPr/>
      <dgm:t>
        <a:bodyPr/>
        <a:lstStyle/>
        <a:p>
          <a:endParaRPr lang="en-IN" sz="2400"/>
        </a:p>
      </dgm:t>
    </dgm:pt>
    <dgm:pt modelId="{A48AF008-8664-4756-AC5C-CC6A03A16DEC}">
      <dgm:prSet phldrT="[Text]" custT="1"/>
      <dgm:spPr>
        <a:solidFill>
          <a:srgbClr val="FFCC00"/>
        </a:solidFill>
      </dgm:spPr>
      <dgm:t>
        <a:bodyPr/>
        <a:lstStyle/>
        <a:p>
          <a:r>
            <a:rPr lang="en-IN" sz="2000" b="1" dirty="0">
              <a:latin typeface="Arial" pitchFamily="34" charset="0"/>
              <a:cs typeface="Arial" pitchFamily="34" charset="0"/>
            </a:rPr>
            <a:t>Focus</a:t>
          </a:r>
        </a:p>
      </dgm:t>
    </dgm:pt>
    <dgm:pt modelId="{C23D1820-1B59-4564-830A-7E38DC6B621F}" type="sibTrans" cxnId="{D7E955CF-8522-4649-8683-EE173B90E6A2}">
      <dgm:prSet/>
      <dgm:spPr/>
      <dgm:t>
        <a:bodyPr/>
        <a:lstStyle/>
        <a:p>
          <a:endParaRPr lang="en-IN" sz="2400"/>
        </a:p>
      </dgm:t>
    </dgm:pt>
    <dgm:pt modelId="{B54A9E9F-CA11-4C6A-8089-B77075D5987C}" type="parTrans" cxnId="{D7E955CF-8522-4649-8683-EE173B90E6A2}">
      <dgm:prSet/>
      <dgm:spPr/>
      <dgm:t>
        <a:bodyPr/>
        <a:lstStyle/>
        <a:p>
          <a:endParaRPr lang="en-IN" sz="2400"/>
        </a:p>
      </dgm:t>
    </dgm:pt>
    <dgm:pt modelId="{A25EA063-579E-4704-9948-A5347AC9D5CA}" type="pres">
      <dgm:prSet presAssocID="{62F00DA8-657F-44DD-87C3-E9F747009E41}" presName="Name0" presStyleCnt="0">
        <dgm:presLayoutVars>
          <dgm:resizeHandles/>
        </dgm:presLayoutVars>
      </dgm:prSet>
      <dgm:spPr/>
    </dgm:pt>
    <dgm:pt modelId="{7394ED16-0976-4403-BF0B-0305A6C544CE}" type="pres">
      <dgm:prSet presAssocID="{18B72AC2-44A3-4E90-9C74-882CFA2D8F01}" presName="text" presStyleLbl="node1" presStyleIdx="0" presStyleCnt="3" custScaleX="162951" custScaleY="112293" custLinFactY="22593" custLinFactNeighborX="-3191" custLinFactNeighborY="100000">
        <dgm:presLayoutVars>
          <dgm:bulletEnabled val="1"/>
        </dgm:presLayoutVars>
      </dgm:prSet>
      <dgm:spPr>
        <a:prstGeom prst="wave">
          <a:avLst/>
        </a:prstGeom>
      </dgm:spPr>
      <dgm:t>
        <a:bodyPr/>
        <a:lstStyle/>
        <a:p>
          <a:endParaRPr lang="en-US"/>
        </a:p>
      </dgm:t>
    </dgm:pt>
    <dgm:pt modelId="{CC93F1F1-1E90-4F69-BE6E-8D139251F4A0}" type="pres">
      <dgm:prSet presAssocID="{7C8629EB-6D2D-4063-A3A4-171F592D79B0}" presName="space" presStyleCnt="0"/>
      <dgm:spPr/>
    </dgm:pt>
    <dgm:pt modelId="{21983ED9-9318-4FA4-95B1-83871424CA98}" type="pres">
      <dgm:prSet presAssocID="{CDA785FB-28A2-437B-B1A6-CA5EFDACF1F7}" presName="text" presStyleLbl="node1" presStyleIdx="1" presStyleCnt="3" custScaleX="109447" custScaleY="94541" custLinFactNeighborX="-5422" custLinFactNeighborY="18187">
        <dgm:presLayoutVars>
          <dgm:bulletEnabled val="1"/>
        </dgm:presLayoutVars>
      </dgm:prSet>
      <dgm:spPr>
        <a:prstGeom prst="wave">
          <a:avLst/>
        </a:prstGeom>
      </dgm:spPr>
      <dgm:t>
        <a:bodyPr/>
        <a:lstStyle/>
        <a:p>
          <a:endParaRPr lang="en-US"/>
        </a:p>
      </dgm:t>
    </dgm:pt>
    <dgm:pt modelId="{02DB79DC-DA5B-4D09-BA49-AA1A30AE52B4}" type="pres">
      <dgm:prSet presAssocID="{999D7A10-A8F1-4B8B-B8DD-25AE2E021CA8}" presName="space" presStyleCnt="0"/>
      <dgm:spPr/>
    </dgm:pt>
    <dgm:pt modelId="{AF98EB7B-BE4A-4785-BE68-099BD9CD71AA}" type="pres">
      <dgm:prSet presAssocID="{A48AF008-8664-4756-AC5C-CC6A03A16DEC}" presName="text" presStyleLbl="node1" presStyleIdx="2" presStyleCnt="3" custScaleX="228536" custLinFactY="-16136" custLinFactNeighborX="-3820" custLinFactNeighborY="-100000">
        <dgm:presLayoutVars>
          <dgm:bulletEnabled val="1"/>
        </dgm:presLayoutVars>
      </dgm:prSet>
      <dgm:spPr>
        <a:prstGeom prst="wave">
          <a:avLst/>
        </a:prstGeom>
      </dgm:spPr>
      <dgm:t>
        <a:bodyPr/>
        <a:lstStyle/>
        <a:p>
          <a:endParaRPr lang="en-US"/>
        </a:p>
      </dgm:t>
    </dgm:pt>
  </dgm:ptLst>
  <dgm:cxnLst>
    <dgm:cxn modelId="{B681D748-7BEE-4B85-8962-9AC45B8E4743}" type="presOf" srcId="{18B72AC2-44A3-4E90-9C74-882CFA2D8F01}" destId="{7394ED16-0976-4403-BF0B-0305A6C544CE}" srcOrd="0" destOrd="0" presId="urn:diagrams.loki3.com/VaryingWidthList"/>
    <dgm:cxn modelId="{097FF297-4EF2-4C07-BAA8-3E4F1478CC72}" type="presOf" srcId="{62F00DA8-657F-44DD-87C3-E9F747009E41}" destId="{A25EA063-579E-4704-9948-A5347AC9D5CA}" srcOrd="0" destOrd="0" presId="urn:diagrams.loki3.com/VaryingWidthList"/>
    <dgm:cxn modelId="{21EA0D79-DA16-4FF0-A9D3-D44DA9C2EE0A}" type="presOf" srcId="{CDA785FB-28A2-437B-B1A6-CA5EFDACF1F7}" destId="{21983ED9-9318-4FA4-95B1-83871424CA98}" srcOrd="0" destOrd="0" presId="urn:diagrams.loki3.com/VaryingWidthList"/>
    <dgm:cxn modelId="{447FEBDF-7A46-43FD-8734-1973AB8BBC00}" type="presOf" srcId="{A48AF008-8664-4756-AC5C-CC6A03A16DEC}" destId="{AF98EB7B-BE4A-4785-BE68-099BD9CD71AA}" srcOrd="0" destOrd="0" presId="urn:diagrams.loki3.com/VaryingWidthList"/>
    <dgm:cxn modelId="{D7E955CF-8522-4649-8683-EE173B90E6A2}" srcId="{62F00DA8-657F-44DD-87C3-E9F747009E41}" destId="{A48AF008-8664-4756-AC5C-CC6A03A16DEC}" srcOrd="2" destOrd="0" parTransId="{B54A9E9F-CA11-4C6A-8089-B77075D5987C}" sibTransId="{C23D1820-1B59-4564-830A-7E38DC6B621F}"/>
    <dgm:cxn modelId="{41A1C7F5-BFDF-44A3-A305-4BB797F33429}" srcId="{62F00DA8-657F-44DD-87C3-E9F747009E41}" destId="{CDA785FB-28A2-437B-B1A6-CA5EFDACF1F7}" srcOrd="1" destOrd="0" parTransId="{E1857774-91E1-4FB4-84B4-356B52CB5E76}" sibTransId="{999D7A10-A8F1-4B8B-B8DD-25AE2E021CA8}"/>
    <dgm:cxn modelId="{AC2F0F80-AE8C-4AC3-ABEF-2D1867CDC947}" srcId="{62F00DA8-657F-44DD-87C3-E9F747009E41}" destId="{18B72AC2-44A3-4E90-9C74-882CFA2D8F01}" srcOrd="0" destOrd="0" parTransId="{0E787414-8D34-44E1-AEFD-987832C897C8}" sibTransId="{7C8629EB-6D2D-4063-A3A4-171F592D79B0}"/>
    <dgm:cxn modelId="{0338B199-5875-4B0F-8F0D-073FDE4C3022}" type="presParOf" srcId="{A25EA063-579E-4704-9948-A5347AC9D5CA}" destId="{7394ED16-0976-4403-BF0B-0305A6C544CE}" srcOrd="0" destOrd="0" presId="urn:diagrams.loki3.com/VaryingWidthList"/>
    <dgm:cxn modelId="{5624BACB-C9AA-4229-A242-81E47713BB9E}" type="presParOf" srcId="{A25EA063-579E-4704-9948-A5347AC9D5CA}" destId="{CC93F1F1-1E90-4F69-BE6E-8D139251F4A0}" srcOrd="1" destOrd="0" presId="urn:diagrams.loki3.com/VaryingWidthList"/>
    <dgm:cxn modelId="{94AB6316-EC5C-4CF1-852E-BF9D5BF5237E}" type="presParOf" srcId="{A25EA063-579E-4704-9948-A5347AC9D5CA}" destId="{21983ED9-9318-4FA4-95B1-83871424CA98}" srcOrd="2" destOrd="0" presId="urn:diagrams.loki3.com/VaryingWidthList"/>
    <dgm:cxn modelId="{40D5A9AD-6D1D-4778-874E-CFC620CCCC50}" type="presParOf" srcId="{A25EA063-579E-4704-9948-A5347AC9D5CA}" destId="{02DB79DC-DA5B-4D09-BA49-AA1A30AE52B4}" srcOrd="3" destOrd="0" presId="urn:diagrams.loki3.com/VaryingWidthList"/>
    <dgm:cxn modelId="{2D7B0123-8A94-4EB2-98A0-DA56AA9BC447}" type="presParOf" srcId="{A25EA063-579E-4704-9948-A5347AC9D5CA}" destId="{AF98EB7B-BE4A-4785-BE68-099BD9CD71AA}" srcOrd="4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94ED16-0976-4403-BF0B-0305A6C544CE}">
      <dsp:nvSpPr>
        <dsp:cNvPr id="0" name=""/>
        <dsp:cNvSpPr/>
      </dsp:nvSpPr>
      <dsp:spPr>
        <a:xfrm>
          <a:off x="7141" y="377936"/>
          <a:ext cx="1833198" cy="1532672"/>
        </a:xfrm>
        <a:prstGeom prst="wave">
          <a:avLst/>
        </a:prstGeom>
        <a:solidFill>
          <a:srgbClr val="000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1" kern="1200" dirty="0">
              <a:latin typeface="Arial" pitchFamily="34" charset="0"/>
              <a:cs typeface="Arial" pitchFamily="34" charset="0"/>
            </a:rPr>
            <a:t>Honesty</a:t>
          </a:r>
        </a:p>
      </dsp:txBody>
      <dsp:txXfrm>
        <a:off x="7141" y="761104"/>
        <a:ext cx="1833198" cy="766336"/>
      </dsp:txXfrm>
    </dsp:sp>
    <dsp:sp modelId="{21983ED9-9318-4FA4-95B1-83871424CA98}">
      <dsp:nvSpPr>
        <dsp:cNvPr id="0" name=""/>
        <dsp:cNvSpPr/>
      </dsp:nvSpPr>
      <dsp:spPr>
        <a:xfrm>
          <a:off x="0" y="1614651"/>
          <a:ext cx="1919280" cy="1290377"/>
        </a:xfrm>
        <a:prstGeom prst="wave">
          <a:avLst/>
        </a:prstGeom>
        <a:solidFill>
          <a:srgbClr val="FF0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1" kern="1200" dirty="0">
              <a:latin typeface="Arial" pitchFamily="34" charset="0"/>
              <a:cs typeface="Arial" pitchFamily="34" charset="0"/>
            </a:rPr>
            <a:t>Transparency</a:t>
          </a:r>
        </a:p>
      </dsp:txBody>
      <dsp:txXfrm>
        <a:off x="0" y="1937245"/>
        <a:ext cx="1919280" cy="645189"/>
      </dsp:txXfrm>
    </dsp:sp>
    <dsp:sp modelId="{AF98EB7B-BE4A-4785-BE68-099BD9CD71AA}">
      <dsp:nvSpPr>
        <dsp:cNvPr id="0" name=""/>
        <dsp:cNvSpPr/>
      </dsp:nvSpPr>
      <dsp:spPr>
        <a:xfrm>
          <a:off x="0" y="2672379"/>
          <a:ext cx="1919280" cy="1364886"/>
        </a:xfrm>
        <a:prstGeom prst="wave">
          <a:avLst/>
        </a:prstGeom>
        <a:solidFill>
          <a:srgbClr val="FFCC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1" kern="1200" dirty="0">
              <a:latin typeface="Arial" pitchFamily="34" charset="0"/>
              <a:cs typeface="Arial" pitchFamily="34" charset="0"/>
            </a:rPr>
            <a:t>Focus</a:t>
          </a:r>
        </a:p>
      </dsp:txBody>
      <dsp:txXfrm>
        <a:off x="0" y="3013601"/>
        <a:ext cx="1919280" cy="6824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dirty="0" err="1"/>
              <a:t>Excent</a:t>
            </a:r>
            <a:r>
              <a:rPr lang="en-US" dirty="0"/>
              <a:t> Animation Logo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Aspiration &amp; Ambitions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16/Jul/2023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16/Jul/2023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16/Jul/2023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16/Jul/2023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16/Jul/2023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16/Jul/2023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16/Jul/2023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16/Jul/2023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16/Jul/2023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16/Jul/2023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16/Jul/2023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16/Jul/2023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16/Jul/2023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16/Jul/2023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16/Jul/2023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16/Jul/2023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16/Jul/2023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16/Jul/2023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ranesvilas@gmail.com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9B8B92-2ABB-4E0C-AC25-9A5E1BEE1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54972" y="3864291"/>
            <a:ext cx="8574622" cy="693661"/>
          </a:xfrm>
        </p:spPr>
        <p:txBody>
          <a:bodyPr>
            <a:normAutofit/>
          </a:bodyPr>
          <a:lstStyle/>
          <a:p>
            <a:r>
              <a:rPr lang="en-IN" sz="3200" dirty="0"/>
              <a:t>An Eye for Excellence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98304F3-FBDB-4D6C-AB45-762A328DD2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1949" y="4865309"/>
            <a:ext cx="6987645" cy="1388534"/>
          </a:xfrm>
        </p:spPr>
        <p:txBody>
          <a:bodyPr>
            <a:normAutofit/>
          </a:bodyPr>
          <a:lstStyle/>
          <a:p>
            <a:r>
              <a:rPr lang="e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Aspiration and Ambitions</a:t>
            </a:r>
          </a:p>
        </p:txBody>
      </p:sp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E6C2CDFC-7A5F-439B-B27C-3ED1FF0F9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501" y="230686"/>
            <a:ext cx="7219093" cy="281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5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3535D100-8C49-4265-BC03-E092B8814886}"/>
              </a:ext>
            </a:extLst>
          </p:cNvPr>
          <p:cNvSpPr/>
          <p:nvPr/>
        </p:nvSpPr>
        <p:spPr>
          <a:xfrm>
            <a:off x="1648048" y="568809"/>
            <a:ext cx="4625162" cy="42052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F96509-6B23-41F4-B64E-4F247E8A1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4685161"/>
            <a:ext cx="10018711" cy="566738"/>
          </a:xfrm>
        </p:spPr>
        <p:txBody>
          <a:bodyPr/>
          <a:lstStyle/>
          <a:p>
            <a:pPr algn="l"/>
            <a:r>
              <a:rPr lang="en-IN" b="1" dirty="0">
                <a:latin typeface="Arial" pitchFamily="34" charset="0"/>
                <a:cs typeface="Arial" pitchFamily="34" charset="0"/>
              </a:rPr>
              <a:t>Specializations | Animation Service</a:t>
            </a:r>
          </a:p>
        </p:txBody>
      </p:sp>
      <p:pic>
        <p:nvPicPr>
          <p:cNvPr id="5" name="Picture Placeholder 4" descr="A picture containing wall, indoor&#10;&#10;Description generated with very high confidence">
            <a:extLst>
              <a:ext uri="{FF2B5EF4-FFF2-40B4-BE49-F238E27FC236}">
                <a16:creationId xmlns="" xmlns:a16="http://schemas.microsoft.com/office/drawing/2014/main" id="{AD064532-FD83-4C09-9806-43F6B901C37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9552" r="19552"/>
          <a:stretch>
            <a:fillRect/>
          </a:stretch>
        </p:blipFill>
        <p:spPr>
          <a:xfrm>
            <a:off x="2020017" y="777288"/>
            <a:ext cx="2025019" cy="1470134"/>
          </a:xfr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581B23-5BA7-490F-939C-A9C074883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4803201" cy="493712"/>
          </a:xfrm>
        </p:spPr>
        <p:txBody>
          <a:bodyPr>
            <a:normAutofit/>
          </a:bodyPr>
          <a:lstStyle/>
          <a:p>
            <a:r>
              <a:rPr lang="en-IN" b="1" dirty="0">
                <a:latin typeface="Arial" pitchFamily="34" charset="0"/>
                <a:cs typeface="Arial" pitchFamily="34" charset="0"/>
              </a:rPr>
              <a:t>Asset Building | Look Development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151AEE83-7DDF-493C-9E3D-45DA1C94966C}"/>
              </a:ext>
            </a:extLst>
          </p:cNvPr>
          <p:cNvSpPr txBox="1">
            <a:spLocks/>
          </p:cNvSpPr>
          <p:nvPr/>
        </p:nvSpPr>
        <p:spPr>
          <a:xfrm>
            <a:off x="1484311" y="5310112"/>
            <a:ext cx="10018711" cy="8725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IN" dirty="0"/>
          </a:p>
        </p:txBody>
      </p:sp>
      <p:sp>
        <p:nvSpPr>
          <p:cNvPr id="17" name="L-Shape 16">
            <a:extLst>
              <a:ext uri="{FF2B5EF4-FFF2-40B4-BE49-F238E27FC236}">
                <a16:creationId xmlns="" xmlns:a16="http://schemas.microsoft.com/office/drawing/2014/main" id="{7CF80DFE-CFFB-4158-8B44-EA387C0A60F2}"/>
              </a:ext>
            </a:extLst>
          </p:cNvPr>
          <p:cNvSpPr/>
          <p:nvPr/>
        </p:nvSpPr>
        <p:spPr>
          <a:xfrm>
            <a:off x="7234908" y="3687020"/>
            <a:ext cx="1433279" cy="2106295"/>
          </a:xfrm>
          <a:prstGeom prst="corne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8" name="L-Shape 17">
            <a:extLst>
              <a:ext uri="{FF2B5EF4-FFF2-40B4-BE49-F238E27FC236}">
                <a16:creationId xmlns="" xmlns:a16="http://schemas.microsoft.com/office/drawing/2014/main" id="{5741D71B-91E2-4A20-A4AF-1210C272EE6B}"/>
              </a:ext>
            </a:extLst>
          </p:cNvPr>
          <p:cNvSpPr/>
          <p:nvPr/>
        </p:nvSpPr>
        <p:spPr>
          <a:xfrm>
            <a:off x="7942150" y="2986463"/>
            <a:ext cx="1433279" cy="2106295"/>
          </a:xfrm>
          <a:prstGeom prst="corner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9" name="L-Shape 18">
            <a:extLst>
              <a:ext uri="{FF2B5EF4-FFF2-40B4-BE49-F238E27FC236}">
                <a16:creationId xmlns="" xmlns:a16="http://schemas.microsoft.com/office/drawing/2014/main" id="{3C456432-C626-4DDA-9284-13D9C02F08DE}"/>
              </a:ext>
            </a:extLst>
          </p:cNvPr>
          <p:cNvSpPr/>
          <p:nvPr/>
        </p:nvSpPr>
        <p:spPr>
          <a:xfrm>
            <a:off x="8649392" y="2336383"/>
            <a:ext cx="1433279" cy="2106295"/>
          </a:xfrm>
          <a:prstGeom prst="corne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20" name="L-Shape 19">
            <a:extLst>
              <a:ext uri="{FF2B5EF4-FFF2-40B4-BE49-F238E27FC236}">
                <a16:creationId xmlns="" xmlns:a16="http://schemas.microsoft.com/office/drawing/2014/main" id="{30DC45CF-72F9-44B5-893C-4C8804FEB224}"/>
              </a:ext>
            </a:extLst>
          </p:cNvPr>
          <p:cNvSpPr/>
          <p:nvPr/>
        </p:nvSpPr>
        <p:spPr>
          <a:xfrm>
            <a:off x="10069743" y="914399"/>
            <a:ext cx="1433279" cy="2106295"/>
          </a:xfrm>
          <a:prstGeom prst="corne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21" name="L-Shape 20">
            <a:extLst>
              <a:ext uri="{FF2B5EF4-FFF2-40B4-BE49-F238E27FC236}">
                <a16:creationId xmlns="" xmlns:a16="http://schemas.microsoft.com/office/drawing/2014/main" id="{38230A79-AD24-4D78-BC31-A22610BBD03A}"/>
              </a:ext>
            </a:extLst>
          </p:cNvPr>
          <p:cNvSpPr/>
          <p:nvPr/>
        </p:nvSpPr>
        <p:spPr>
          <a:xfrm>
            <a:off x="9352286" y="1616907"/>
            <a:ext cx="1433279" cy="2106295"/>
          </a:xfrm>
          <a:prstGeom prst="corner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65924F33-8B7B-4F6E-9B4E-2154F9EAF659}"/>
              </a:ext>
            </a:extLst>
          </p:cNvPr>
          <p:cNvSpPr/>
          <p:nvPr/>
        </p:nvSpPr>
        <p:spPr>
          <a:xfrm>
            <a:off x="9335654" y="3114563"/>
            <a:ext cx="1263894" cy="486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Blend Shape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1857B560-A673-456B-A101-101EF429C78D}"/>
              </a:ext>
            </a:extLst>
          </p:cNvPr>
          <p:cNvSpPr/>
          <p:nvPr/>
        </p:nvSpPr>
        <p:spPr>
          <a:xfrm>
            <a:off x="8765097" y="3733131"/>
            <a:ext cx="1263894" cy="486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Texturing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BB67E580-D0CB-44B4-A98C-A1C78580C540}"/>
              </a:ext>
            </a:extLst>
          </p:cNvPr>
          <p:cNvSpPr/>
          <p:nvPr/>
        </p:nvSpPr>
        <p:spPr>
          <a:xfrm>
            <a:off x="7942150" y="4513261"/>
            <a:ext cx="1263894" cy="486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U V Mapping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CA1D7932-EC97-4681-A3C4-572F67114551}"/>
              </a:ext>
            </a:extLst>
          </p:cNvPr>
          <p:cNvSpPr/>
          <p:nvPr/>
        </p:nvSpPr>
        <p:spPr>
          <a:xfrm>
            <a:off x="7310203" y="5251899"/>
            <a:ext cx="1263894" cy="486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Rigging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4ABAEDB7-E5EA-4E67-B8F7-A055F197A201}"/>
              </a:ext>
            </a:extLst>
          </p:cNvPr>
          <p:cNvSpPr/>
          <p:nvPr/>
        </p:nvSpPr>
        <p:spPr>
          <a:xfrm>
            <a:off x="10082671" y="2327301"/>
            <a:ext cx="1263894" cy="486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Modeling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A couple of people posing for the camera&#10;&#10;Description generated with very high confidence">
            <a:extLst>
              <a:ext uri="{FF2B5EF4-FFF2-40B4-BE49-F238E27FC236}">
                <a16:creationId xmlns="" xmlns:a16="http://schemas.microsoft.com/office/drawing/2014/main" id="{A500E9C9-BAF0-48D9-9EE8-6A0A90939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7390" y="2403609"/>
            <a:ext cx="2097049" cy="2097049"/>
          </a:xfrm>
          <a:prstGeom prst="rect">
            <a:avLst/>
          </a:prstGeom>
        </p:spPr>
      </p:pic>
      <p:pic>
        <p:nvPicPr>
          <p:cNvPr id="11" name="Picture 10" descr="A picture containing indoor&#10;&#10;Description generated with high confidence">
            <a:extLst>
              <a:ext uri="{FF2B5EF4-FFF2-40B4-BE49-F238E27FC236}">
                <a16:creationId xmlns="" xmlns:a16="http://schemas.microsoft.com/office/drawing/2014/main" id="{A1D0151A-C22D-4B38-A7F2-3F94566122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797" y="2699037"/>
            <a:ext cx="1880592" cy="18016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02E1511-AEE0-4A15-A13C-785C3F6E39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5471" y="777287"/>
            <a:ext cx="1847419" cy="184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81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: Rounded Corners 37">
            <a:extLst>
              <a:ext uri="{FF2B5EF4-FFF2-40B4-BE49-F238E27FC236}">
                <a16:creationId xmlns="" xmlns:a16="http://schemas.microsoft.com/office/drawing/2014/main" id="{8E510BF6-A46B-4E42-B1BF-B9FF09AF8536}"/>
              </a:ext>
            </a:extLst>
          </p:cNvPr>
          <p:cNvSpPr/>
          <p:nvPr/>
        </p:nvSpPr>
        <p:spPr>
          <a:xfrm>
            <a:off x="1648048" y="568809"/>
            <a:ext cx="4625162" cy="42052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F96509-6B23-41F4-B64E-4F247E8A1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b="1" dirty="0"/>
              <a:t>Specializations | Animation Service</a:t>
            </a:r>
          </a:p>
        </p:txBody>
      </p:sp>
      <p:pic>
        <p:nvPicPr>
          <p:cNvPr id="17" name="Picture Placeholder 16" descr="A screenshot of a computer&#10;&#10;Description generated with very high confidence">
            <a:extLst>
              <a:ext uri="{FF2B5EF4-FFF2-40B4-BE49-F238E27FC236}">
                <a16:creationId xmlns="" xmlns:a16="http://schemas.microsoft.com/office/drawing/2014/main" id="{9C63B04F-F203-4951-BB5A-AB13147E9EA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5791" r="15791"/>
          <a:stretch>
            <a:fillRect/>
          </a:stretch>
        </p:blipFill>
        <p:spPr>
          <a:xfrm>
            <a:off x="1896917" y="1017882"/>
            <a:ext cx="4200671" cy="3275829"/>
          </a:xfr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581B23-5BA7-490F-939C-A9C074883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4803201" cy="493712"/>
          </a:xfrm>
        </p:spPr>
        <p:txBody>
          <a:bodyPr>
            <a:normAutofit/>
          </a:bodyPr>
          <a:lstStyle/>
          <a:p>
            <a:r>
              <a:rPr lang="en-IN" b="1" dirty="0" smtClean="0"/>
              <a:t>Animation</a:t>
            </a:r>
            <a:endParaRPr lang="en-IN" b="1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151AEE83-7DDF-493C-9E3D-45DA1C94966C}"/>
              </a:ext>
            </a:extLst>
          </p:cNvPr>
          <p:cNvSpPr txBox="1">
            <a:spLocks/>
          </p:cNvSpPr>
          <p:nvPr/>
        </p:nvSpPr>
        <p:spPr>
          <a:xfrm>
            <a:off x="1484311" y="5299602"/>
            <a:ext cx="10018711" cy="8725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IN" dirty="0"/>
          </a:p>
        </p:txBody>
      </p:sp>
      <p:sp>
        <p:nvSpPr>
          <p:cNvPr id="28" name="L-Shape 27">
            <a:extLst>
              <a:ext uri="{FF2B5EF4-FFF2-40B4-BE49-F238E27FC236}">
                <a16:creationId xmlns="" xmlns:a16="http://schemas.microsoft.com/office/drawing/2014/main" id="{7418C43A-237E-4F6A-A827-D86A95EE5B10}"/>
              </a:ext>
            </a:extLst>
          </p:cNvPr>
          <p:cNvSpPr/>
          <p:nvPr/>
        </p:nvSpPr>
        <p:spPr>
          <a:xfrm>
            <a:off x="7230989" y="3700305"/>
            <a:ext cx="1433279" cy="2106295"/>
          </a:xfrm>
          <a:prstGeom prst="corne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29" name="L-Shape 28">
            <a:extLst>
              <a:ext uri="{FF2B5EF4-FFF2-40B4-BE49-F238E27FC236}">
                <a16:creationId xmlns="" xmlns:a16="http://schemas.microsoft.com/office/drawing/2014/main" id="{C6DF20BF-D367-4FD6-8478-0BDE301041B7}"/>
              </a:ext>
            </a:extLst>
          </p:cNvPr>
          <p:cNvSpPr/>
          <p:nvPr/>
        </p:nvSpPr>
        <p:spPr>
          <a:xfrm>
            <a:off x="7942150" y="2986463"/>
            <a:ext cx="1433279" cy="2106295"/>
          </a:xfrm>
          <a:prstGeom prst="corner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30" name="L-Shape 29">
            <a:extLst>
              <a:ext uri="{FF2B5EF4-FFF2-40B4-BE49-F238E27FC236}">
                <a16:creationId xmlns="" xmlns:a16="http://schemas.microsoft.com/office/drawing/2014/main" id="{E6C66FA3-B3D6-4AD3-BF3C-443FDAF1F46B}"/>
              </a:ext>
            </a:extLst>
          </p:cNvPr>
          <p:cNvSpPr/>
          <p:nvPr/>
        </p:nvSpPr>
        <p:spPr>
          <a:xfrm>
            <a:off x="8649392" y="2336383"/>
            <a:ext cx="1433279" cy="2106295"/>
          </a:xfrm>
          <a:prstGeom prst="corne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31" name="L-Shape 30">
            <a:extLst>
              <a:ext uri="{FF2B5EF4-FFF2-40B4-BE49-F238E27FC236}">
                <a16:creationId xmlns="" xmlns:a16="http://schemas.microsoft.com/office/drawing/2014/main" id="{F48849E9-BEB0-4F82-B0D0-3CFFEE313FB8}"/>
              </a:ext>
            </a:extLst>
          </p:cNvPr>
          <p:cNvSpPr/>
          <p:nvPr/>
        </p:nvSpPr>
        <p:spPr>
          <a:xfrm>
            <a:off x="10068925" y="914399"/>
            <a:ext cx="1433279" cy="2106295"/>
          </a:xfrm>
          <a:prstGeom prst="corne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32" name="L-Shape 31">
            <a:extLst>
              <a:ext uri="{FF2B5EF4-FFF2-40B4-BE49-F238E27FC236}">
                <a16:creationId xmlns="" xmlns:a16="http://schemas.microsoft.com/office/drawing/2014/main" id="{D41255A1-14C2-4BDC-AA2A-7AD4DEB8EDD5}"/>
              </a:ext>
            </a:extLst>
          </p:cNvPr>
          <p:cNvSpPr/>
          <p:nvPr/>
        </p:nvSpPr>
        <p:spPr>
          <a:xfrm>
            <a:off x="9352286" y="1616907"/>
            <a:ext cx="1433279" cy="2106295"/>
          </a:xfrm>
          <a:prstGeom prst="corner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D23D7541-D711-4FBF-8D24-E5050C3892FC}"/>
              </a:ext>
            </a:extLst>
          </p:cNvPr>
          <p:cNvSpPr/>
          <p:nvPr/>
        </p:nvSpPr>
        <p:spPr>
          <a:xfrm>
            <a:off x="9335654" y="3114563"/>
            <a:ext cx="1263894" cy="486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3D Animation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9AAB1572-EB96-431F-8DA7-350256E562F9}"/>
              </a:ext>
            </a:extLst>
          </p:cNvPr>
          <p:cNvSpPr/>
          <p:nvPr/>
        </p:nvSpPr>
        <p:spPr>
          <a:xfrm>
            <a:off x="8765097" y="3733131"/>
            <a:ext cx="1263894" cy="486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Lighting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82DA1DEC-7A16-438B-83A7-8258812B77A9}"/>
              </a:ext>
            </a:extLst>
          </p:cNvPr>
          <p:cNvSpPr/>
          <p:nvPr/>
        </p:nvSpPr>
        <p:spPr>
          <a:xfrm>
            <a:off x="7867650" y="4513261"/>
            <a:ext cx="1468004" cy="486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Compositing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E2970A9C-6CD3-482D-963C-6CF28A9F0005}"/>
              </a:ext>
            </a:extLst>
          </p:cNvPr>
          <p:cNvSpPr/>
          <p:nvPr/>
        </p:nvSpPr>
        <p:spPr>
          <a:xfrm>
            <a:off x="7310203" y="5251899"/>
            <a:ext cx="1263894" cy="486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Rendering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A1F25C5C-6F10-4D30-96CB-806D8C12A850}"/>
              </a:ext>
            </a:extLst>
          </p:cNvPr>
          <p:cNvSpPr/>
          <p:nvPr/>
        </p:nvSpPr>
        <p:spPr>
          <a:xfrm>
            <a:off x="10082671" y="2327301"/>
            <a:ext cx="1263894" cy="486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Staging/</a:t>
            </a:r>
          </a:p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Blocking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0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="" xmlns:a16="http://schemas.microsoft.com/office/drawing/2014/main" id="{8FF96509-6B23-41F4-B64E-4F247E8A1509}"/>
              </a:ext>
            </a:extLst>
          </p:cNvPr>
          <p:cNvSpPr txBox="1">
            <a:spLocks/>
          </p:cNvSpPr>
          <p:nvPr/>
        </p:nvSpPr>
        <p:spPr>
          <a:xfrm>
            <a:off x="1295400" y="5162550"/>
            <a:ext cx="9902822" cy="52387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IN" sz="2000" b="1" dirty="0" smtClean="0">
                <a:latin typeface="Arial" pitchFamily="34" charset="0"/>
                <a:cs typeface="Arial" pitchFamily="34" charset="0"/>
              </a:rPr>
              <a:t>Specializations | Post Production Services.</a:t>
            </a:r>
            <a:endParaRPr lang="en-IN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L-Shape 8">
            <a:extLst>
              <a:ext uri="{FF2B5EF4-FFF2-40B4-BE49-F238E27FC236}">
                <a16:creationId xmlns="" xmlns:a16="http://schemas.microsoft.com/office/drawing/2014/main" id="{D41255A1-14C2-4BDC-AA2A-7AD4DEB8EDD5}"/>
              </a:ext>
            </a:extLst>
          </p:cNvPr>
          <p:cNvSpPr/>
          <p:nvPr/>
        </p:nvSpPr>
        <p:spPr>
          <a:xfrm>
            <a:off x="10622377" y="2981325"/>
            <a:ext cx="1160048" cy="2095500"/>
          </a:xfrm>
          <a:prstGeom prst="corner">
            <a:avLst>
              <a:gd name="adj1" fmla="val 50000"/>
              <a:gd name="adj2" fmla="val 51642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L-Shape 9">
            <a:extLst>
              <a:ext uri="{FF2B5EF4-FFF2-40B4-BE49-F238E27FC236}">
                <a16:creationId xmlns="" xmlns:a16="http://schemas.microsoft.com/office/drawing/2014/main" id="{E6C66FA3-B3D6-4AD3-BF3C-443FDAF1F46B}"/>
              </a:ext>
            </a:extLst>
          </p:cNvPr>
          <p:cNvSpPr/>
          <p:nvPr/>
        </p:nvSpPr>
        <p:spPr>
          <a:xfrm>
            <a:off x="10051831" y="3790950"/>
            <a:ext cx="1216244" cy="1866902"/>
          </a:xfrm>
          <a:prstGeom prst="corne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sz="1600" dirty="0" smtClean="0"/>
          </a:p>
        </p:txBody>
      </p:sp>
      <p:sp>
        <p:nvSpPr>
          <p:cNvPr id="12" name="L-Shape 11">
            <a:extLst>
              <a:ext uri="{FF2B5EF4-FFF2-40B4-BE49-F238E27FC236}">
                <a16:creationId xmlns="" xmlns:a16="http://schemas.microsoft.com/office/drawing/2014/main" id="{5741D71B-91E2-4A20-A4AF-1210C272EE6B}"/>
              </a:ext>
            </a:extLst>
          </p:cNvPr>
          <p:cNvSpPr/>
          <p:nvPr/>
        </p:nvSpPr>
        <p:spPr>
          <a:xfrm>
            <a:off x="9459649" y="4179331"/>
            <a:ext cx="1173207" cy="2026747"/>
          </a:xfrm>
          <a:prstGeom prst="corner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10725" y="5562600"/>
            <a:ext cx="923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091738" y="5172075"/>
            <a:ext cx="1557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GRAPHICS</a:t>
            </a:r>
          </a:p>
        </p:txBody>
      </p:sp>
      <p:pic>
        <p:nvPicPr>
          <p:cNvPr id="1026" name="Picture 2" descr="C:\Users\Sambhaji\Downloads\Capture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319" y="3256017"/>
            <a:ext cx="2379816" cy="148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ambhaji\Downloads\Capture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940" y="2961227"/>
            <a:ext cx="1972164" cy="215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ambhaji\Downloads\Captur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5" y="2944836"/>
            <a:ext cx="2815578" cy="213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ambhaji\Downloads\Capture0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652" y="876300"/>
            <a:ext cx="1797076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87049" y="4573688"/>
            <a:ext cx="676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VFX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758" y="201901"/>
            <a:ext cx="1761121" cy="260692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186" y="304802"/>
            <a:ext cx="2273882" cy="2372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6400" y="2295525"/>
            <a:ext cx="1677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Face Clean Up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76750" y="2295525"/>
            <a:ext cx="565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D.I.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16076" y="2368034"/>
            <a:ext cx="512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D.I.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477" y="846176"/>
            <a:ext cx="1948338" cy="19483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707" y="304801"/>
            <a:ext cx="2045717" cy="204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72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610232-291E-4EE2-90EA-CDAF45F2E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IN" dirty="0">
                <a:latin typeface="Arial" pitchFamily="34" charset="0"/>
                <a:cs typeface="Arial" pitchFamily="34" charset="0"/>
              </a:rPr>
              <a:t>What do we want to be….!!!</a:t>
            </a:r>
            <a:br>
              <a:rPr lang="en-IN" dirty="0">
                <a:latin typeface="Arial" pitchFamily="34" charset="0"/>
                <a:cs typeface="Arial" pitchFamily="34" charset="0"/>
              </a:rPr>
            </a:br>
            <a:r>
              <a:rPr lang="en-IN" sz="2000" dirty="0">
                <a:latin typeface="Arial" pitchFamily="34" charset="0"/>
                <a:cs typeface="Arial" pitchFamily="34" charset="0"/>
              </a:rPr>
              <a:t>An Animation home to European and Scandinavian 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as well as India.</a:t>
            </a:r>
            <a:r>
              <a:rPr lang="en-IN" sz="2000" dirty="0">
                <a:latin typeface="Arial" pitchFamily="34" charset="0"/>
                <a:cs typeface="Arial" pitchFamily="34" charset="0"/>
              </a:rPr>
              <a:t/>
            </a:r>
            <a:br>
              <a:rPr lang="en-IN" sz="2000" dirty="0">
                <a:latin typeface="Arial" pitchFamily="34" charset="0"/>
                <a:cs typeface="Arial" pitchFamily="34" charset="0"/>
              </a:rPr>
            </a:br>
            <a:r>
              <a:rPr lang="en-IN" sz="2000" dirty="0" smtClean="0">
                <a:latin typeface="Arial" pitchFamily="34" charset="0"/>
                <a:cs typeface="Arial" pitchFamily="34" charset="0"/>
              </a:rPr>
              <a:t>Post Production Services here in India &amp; would certainly love to work on International Projects too.</a:t>
            </a:r>
            <a:br>
              <a:rPr lang="en-IN" sz="2000" dirty="0" smtClean="0">
                <a:latin typeface="Arial" pitchFamily="34" charset="0"/>
                <a:cs typeface="Arial" pitchFamily="34" charset="0"/>
              </a:rPr>
            </a:b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07FD7DB-051A-4743-B2FD-62DBFEBC6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7469" y="2152650"/>
            <a:ext cx="7778557" cy="390525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IN" sz="3200" dirty="0">
                <a:latin typeface="Arial" pitchFamily="34" charset="0"/>
                <a:cs typeface="Arial" pitchFamily="34" charset="0"/>
              </a:rPr>
              <a:t>Because we can … </a:t>
            </a:r>
          </a:p>
          <a:p>
            <a:pPr lvl="2"/>
            <a:r>
              <a:rPr lang="en-IN" sz="1700" dirty="0">
                <a:latin typeface="Arial" pitchFamily="34" charset="0"/>
                <a:cs typeface="Arial" pitchFamily="34" charset="0"/>
              </a:rPr>
              <a:t>Add value to the storyboards and animatics.</a:t>
            </a:r>
          </a:p>
          <a:p>
            <a:pPr lvl="2"/>
            <a:r>
              <a:rPr lang="en-IN" sz="1700" dirty="0">
                <a:latin typeface="Arial" pitchFamily="34" charset="0"/>
                <a:cs typeface="Arial" pitchFamily="34" charset="0"/>
              </a:rPr>
              <a:t>Adapt initially developed rigs to full blown animation needs.</a:t>
            </a:r>
          </a:p>
          <a:p>
            <a:pPr lvl="2"/>
            <a:r>
              <a:rPr lang="en-IN" sz="1700" dirty="0">
                <a:latin typeface="Arial" pitchFamily="34" charset="0"/>
                <a:cs typeface="Arial" pitchFamily="34" charset="0"/>
              </a:rPr>
              <a:t>Improve initially developed sets</a:t>
            </a:r>
          </a:p>
          <a:p>
            <a:pPr lvl="2"/>
            <a:r>
              <a:rPr lang="en-IN" sz="1700" dirty="0">
                <a:latin typeface="Arial" pitchFamily="34" charset="0"/>
                <a:cs typeface="Arial" pitchFamily="34" charset="0"/>
              </a:rPr>
              <a:t>See how the initial designs shape up and appear as a package in </a:t>
            </a:r>
            <a:r>
              <a:rPr lang="en-IN" sz="1700" dirty="0" smtClean="0">
                <a:latin typeface="Arial" pitchFamily="34" charset="0"/>
                <a:cs typeface="Arial" pitchFamily="34" charset="0"/>
              </a:rPr>
              <a:t>3D</a:t>
            </a:r>
            <a:endParaRPr lang="en-IN" sz="17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IN" sz="3200" dirty="0">
                <a:latin typeface="Arial" pitchFamily="34" charset="0"/>
                <a:cs typeface="Arial" pitchFamily="34" charset="0"/>
              </a:rPr>
              <a:t>Because we know </a:t>
            </a:r>
            <a:r>
              <a:rPr lang="en-IN" sz="3200" dirty="0" smtClean="0">
                <a:latin typeface="Arial" pitchFamily="34" charset="0"/>
                <a:cs typeface="Arial" pitchFamily="34" charset="0"/>
              </a:rPr>
              <a:t>… </a:t>
            </a:r>
            <a:endParaRPr lang="en-IN" sz="32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IN" sz="1700" dirty="0">
                <a:latin typeface="Arial" pitchFamily="34" charset="0"/>
                <a:cs typeface="Arial" pitchFamily="34" charset="0"/>
              </a:rPr>
              <a:t>The subtilties of preschool animation</a:t>
            </a:r>
          </a:p>
          <a:p>
            <a:pPr lvl="2"/>
            <a:r>
              <a:rPr lang="en-US" sz="1700" dirty="0">
                <a:latin typeface="Arial" pitchFamily="34" charset="0"/>
                <a:cs typeface="Arial" pitchFamily="34" charset="0"/>
              </a:rPr>
              <a:t>Expert manpower well versed with Pre-school Animations for last 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7 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years.</a:t>
            </a:r>
          </a:p>
          <a:p>
            <a:pPr marL="0" indent="0">
              <a:buNone/>
            </a:pPr>
            <a:endParaRPr lang="en-IN" sz="2500" b="1" dirty="0" smtClean="0"/>
          </a:p>
          <a:p>
            <a:pPr marL="0" indent="0">
              <a:buNone/>
            </a:pPr>
            <a:r>
              <a:rPr lang="en-IN" sz="2900" b="1" dirty="0" smtClean="0">
                <a:latin typeface="Arial" pitchFamily="34" charset="0"/>
                <a:cs typeface="Arial" pitchFamily="34" charset="0"/>
              </a:rPr>
              <a:t>YOU DREAM WE CREATE …</a:t>
            </a:r>
          </a:p>
          <a:p>
            <a:pPr marL="0" indent="0">
              <a:buNone/>
            </a:pPr>
            <a:r>
              <a:rPr lang="en-IN" sz="2500" dirty="0"/>
              <a:t> </a:t>
            </a:r>
            <a:r>
              <a:rPr lang="en-IN" sz="2500" dirty="0" smtClean="0"/>
              <a:t>                             </a:t>
            </a:r>
            <a:endParaRPr lang="en-US" dirty="0" smtClean="0"/>
          </a:p>
          <a:p>
            <a:pPr marL="0" indent="0">
              <a:buNone/>
            </a:pPr>
            <a:r>
              <a:rPr lang="en-IN" sz="2900" b="1" dirty="0" smtClean="0">
                <a:latin typeface="Arial" pitchFamily="34" charset="0"/>
                <a:cs typeface="Arial" pitchFamily="34" charset="0"/>
              </a:rPr>
              <a:t>That’s </a:t>
            </a:r>
            <a:r>
              <a:rPr lang="en-IN" sz="2900" b="1" dirty="0">
                <a:latin typeface="Arial" pitchFamily="34" charset="0"/>
                <a:cs typeface="Arial" pitchFamily="34" charset="0"/>
              </a:rPr>
              <a:t>where our WORK strength lies.</a:t>
            </a:r>
          </a:p>
        </p:txBody>
      </p:sp>
    </p:spTree>
    <p:extLst>
      <p:ext uri="{BB962C8B-B14F-4D97-AF65-F5344CB8AC3E}">
        <p14:creationId xmlns:p14="http://schemas.microsoft.com/office/powerpoint/2010/main" val="233179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610232-291E-4EE2-90EA-CDAF45F2E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dirty="0">
                <a:latin typeface="Arial" pitchFamily="34" charset="0"/>
                <a:cs typeface="Arial" pitchFamily="34" charset="0"/>
              </a:rPr>
              <a:t>And Hence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Europe for Animation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07FD7DB-051A-4743-B2FD-62DBFEBC6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154621"/>
            <a:ext cx="4032570" cy="363657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IN" dirty="0" smtClean="0">
                <a:latin typeface="Arial" pitchFamily="34" charset="0"/>
                <a:cs typeface="Arial" pitchFamily="34" charset="0"/>
              </a:rPr>
              <a:t>    First </a:t>
            </a:r>
            <a:r>
              <a:rPr lang="en-IN" dirty="0">
                <a:latin typeface="Arial" pitchFamily="34" charset="0"/>
                <a:cs typeface="Arial" pitchFamily="34" charset="0"/>
              </a:rPr>
              <a:t>client  from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Sweden    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IN" dirty="0">
                <a:latin typeface="Arial" pitchFamily="34" charset="0"/>
                <a:cs typeface="Arial" pitchFamily="34" charset="0"/>
              </a:rPr>
              <a:t>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  (Scandinavia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IN" dirty="0">
                <a:latin typeface="Arial" pitchFamily="34" charset="0"/>
                <a:cs typeface="Arial" pitchFamily="34" charset="0"/>
              </a:rPr>
              <a:t>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  Kid-e-Media </a:t>
            </a:r>
            <a:r>
              <a:rPr lang="en-IN" dirty="0">
                <a:latin typeface="Arial" pitchFamily="34" charset="0"/>
                <a:cs typeface="Arial" pitchFamily="34" charset="0"/>
              </a:rPr>
              <a:t>Studios</a:t>
            </a:r>
            <a:endParaRPr lang="en-IN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IN" dirty="0">
                <a:latin typeface="Arial" pitchFamily="34" charset="0"/>
                <a:cs typeface="Arial" pitchFamily="34" charset="0"/>
              </a:rPr>
              <a:t>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Formerly </a:t>
            </a:r>
            <a:r>
              <a:rPr lang="en-IN" dirty="0" err="1" smtClean="0">
                <a:latin typeface="Arial" pitchFamily="34" charset="0"/>
                <a:cs typeface="Arial" pitchFamily="34" charset="0"/>
              </a:rPr>
              <a:t>Rutta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N" dirty="0" err="1" smtClean="0">
                <a:latin typeface="Arial" pitchFamily="34" charset="0"/>
                <a:cs typeface="Arial" pitchFamily="34" charset="0"/>
              </a:rPr>
              <a:t>Ett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Studios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IN" dirty="0">
                <a:latin typeface="Arial" pitchFamily="34" charset="0"/>
                <a:cs typeface="Arial" pitchFamily="34" charset="0"/>
              </a:rPr>
              <a:t>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  In association with</a:t>
            </a:r>
            <a:endParaRPr lang="en-IN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IN" dirty="0">
                <a:latin typeface="Arial" pitchFamily="34" charset="0"/>
                <a:cs typeface="Arial" pitchFamily="34" charset="0"/>
              </a:rPr>
              <a:t>   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IN" dirty="0" err="1">
                <a:latin typeface="Arial" pitchFamily="34" charset="0"/>
                <a:cs typeface="Arial" pitchFamily="34" charset="0"/>
              </a:rPr>
              <a:t>Simba</a:t>
            </a:r>
            <a:r>
              <a:rPr lang="en-IN" dirty="0">
                <a:latin typeface="Arial" pitchFamily="34" charset="0"/>
                <a:cs typeface="Arial" pitchFamily="34" charset="0"/>
              </a:rPr>
              <a:t> </a:t>
            </a:r>
            <a:r>
              <a:rPr lang="en-IN" dirty="0" err="1">
                <a:latin typeface="Arial" pitchFamily="34" charset="0"/>
                <a:cs typeface="Arial" pitchFamily="34" charset="0"/>
              </a:rPr>
              <a:t>Dickie</a:t>
            </a:r>
            <a:r>
              <a:rPr lang="en-IN" dirty="0">
                <a:latin typeface="Arial" pitchFamily="34" charset="0"/>
                <a:cs typeface="Arial" pitchFamily="34" charset="0"/>
              </a:rPr>
              <a:t> Group).</a:t>
            </a:r>
            <a:endParaRPr lang="en-IN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IN" dirty="0" smtClean="0">
                <a:latin typeface="Arial" pitchFamily="34" charset="0"/>
                <a:cs typeface="Arial" pitchFamily="34" charset="0"/>
              </a:rPr>
              <a:t>    Germany</a:t>
            </a:r>
            <a:endParaRPr lang="en-IN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IN" dirty="0" smtClean="0"/>
              <a:t>    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3B0E94C5-0835-4FC9-A114-7DF7EE0A5728}"/>
              </a:ext>
            </a:extLst>
          </p:cNvPr>
          <p:cNvSpPr txBox="1">
            <a:spLocks/>
          </p:cNvSpPr>
          <p:nvPr/>
        </p:nvSpPr>
        <p:spPr>
          <a:xfrm>
            <a:off x="6379779" y="2154621"/>
            <a:ext cx="5275644" cy="37889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IN" sz="2300" dirty="0">
                <a:latin typeface="Arial" pitchFamily="34" charset="0"/>
                <a:cs typeface="Arial" pitchFamily="34" charset="0"/>
              </a:rPr>
              <a:t>In a Way we have become European. </a:t>
            </a:r>
          </a:p>
          <a:p>
            <a:r>
              <a:rPr lang="en-IN" sz="2300" dirty="0">
                <a:latin typeface="Arial" pitchFamily="34" charset="0"/>
                <a:cs typeface="Arial" pitchFamily="34" charset="0"/>
              </a:rPr>
              <a:t>We are well versed with European</a:t>
            </a:r>
          </a:p>
          <a:p>
            <a:pPr lvl="1"/>
            <a:r>
              <a:rPr lang="en-IN" dirty="0">
                <a:latin typeface="Arial" pitchFamily="34" charset="0"/>
                <a:cs typeface="Arial" pitchFamily="34" charset="0"/>
              </a:rPr>
              <a:t>interface</a:t>
            </a:r>
          </a:p>
          <a:p>
            <a:pPr lvl="1"/>
            <a:r>
              <a:rPr lang="en-IN" dirty="0">
                <a:latin typeface="Arial" pitchFamily="34" charset="0"/>
                <a:cs typeface="Arial" pitchFamily="34" charset="0"/>
              </a:rPr>
              <a:t>communications</a:t>
            </a:r>
          </a:p>
          <a:p>
            <a:pPr lvl="1"/>
            <a:r>
              <a:rPr lang="en-IN" dirty="0">
                <a:latin typeface="Arial" pitchFamily="34" charset="0"/>
                <a:cs typeface="Arial" pitchFamily="34" charset="0"/>
              </a:rPr>
              <a:t>Data exchange</a:t>
            </a:r>
          </a:p>
          <a:p>
            <a:pPr lvl="1"/>
            <a:r>
              <a:rPr lang="en-IN" dirty="0">
                <a:latin typeface="Arial" pitchFamily="34" charset="0"/>
                <a:cs typeface="Arial" pitchFamily="34" charset="0"/>
              </a:rPr>
              <a:t>Management</a:t>
            </a:r>
          </a:p>
          <a:p>
            <a:pPr lvl="1"/>
            <a:r>
              <a:rPr lang="en-IN" dirty="0">
                <a:latin typeface="Arial" pitchFamily="34" charset="0"/>
                <a:cs typeface="Arial" pitchFamily="34" charset="0"/>
              </a:rPr>
              <a:t>Creative though Process</a:t>
            </a:r>
          </a:p>
          <a:p>
            <a:pPr lvl="1"/>
            <a:r>
              <a:rPr lang="en-IN" dirty="0">
                <a:latin typeface="Arial" pitchFamily="34" charset="0"/>
                <a:cs typeface="Arial" pitchFamily="34" charset="0"/>
              </a:rPr>
              <a:t>Mind Set</a:t>
            </a:r>
          </a:p>
          <a:p>
            <a:pPr lvl="1"/>
            <a:r>
              <a:rPr lang="en-IN" dirty="0">
                <a:latin typeface="Arial" pitchFamily="34" charset="0"/>
                <a:cs typeface="Arial" pitchFamily="34" charset="0"/>
              </a:rPr>
              <a:t>Dos and Don’t</a:t>
            </a:r>
          </a:p>
          <a:p>
            <a:pPr lvl="1"/>
            <a:r>
              <a:rPr lang="en-IN" dirty="0">
                <a:latin typeface="Arial" pitchFamily="34" charset="0"/>
                <a:cs typeface="Arial" pitchFamily="34" charset="0"/>
              </a:rPr>
              <a:t>Colour Sense</a:t>
            </a:r>
          </a:p>
          <a:p>
            <a:pPr lvl="1"/>
            <a:r>
              <a:rPr lang="en-IN" dirty="0">
                <a:latin typeface="Arial" pitchFamily="34" charset="0"/>
                <a:cs typeface="Arial" pitchFamily="34" charset="0"/>
              </a:rPr>
              <a:t>Expressions</a:t>
            </a:r>
          </a:p>
          <a:p>
            <a:pPr lvl="1"/>
            <a:r>
              <a:rPr lang="en-IN" dirty="0">
                <a:latin typeface="Arial" pitchFamily="34" charset="0"/>
                <a:cs typeface="Arial" pitchFamily="34" charset="0"/>
              </a:rPr>
              <a:t>Humour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5E17E590-F40F-48AD-B458-47DFBB1C32F3}"/>
              </a:ext>
            </a:extLst>
          </p:cNvPr>
          <p:cNvSpPr txBox="1">
            <a:spLocks/>
          </p:cNvSpPr>
          <p:nvPr/>
        </p:nvSpPr>
        <p:spPr>
          <a:xfrm>
            <a:off x="8839199" y="2879834"/>
            <a:ext cx="3105257" cy="2987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IN" dirty="0">
                <a:latin typeface="Arial" pitchFamily="34" charset="0"/>
                <a:cs typeface="Arial" pitchFamily="34" charset="0"/>
              </a:rPr>
              <a:t>Time Line</a:t>
            </a:r>
          </a:p>
          <a:p>
            <a:pPr lvl="1"/>
            <a:r>
              <a:rPr lang="en-IN" dirty="0">
                <a:latin typeface="Arial" pitchFamily="34" charset="0"/>
                <a:cs typeface="Arial" pitchFamily="34" charset="0"/>
              </a:rPr>
              <a:t>Delivery Pressure</a:t>
            </a:r>
          </a:p>
          <a:p>
            <a:pPr lvl="1"/>
            <a:r>
              <a:rPr lang="en-IN" dirty="0">
                <a:latin typeface="Arial" pitchFamily="34" charset="0"/>
                <a:cs typeface="Arial" pitchFamily="34" charset="0"/>
              </a:rPr>
              <a:t>Understanding Corrections</a:t>
            </a:r>
          </a:p>
          <a:p>
            <a:pPr lvl="1"/>
            <a:r>
              <a:rPr lang="en-IN" dirty="0">
                <a:latin typeface="Arial" pitchFamily="34" charset="0"/>
                <a:cs typeface="Arial" pitchFamily="34" charset="0"/>
              </a:rPr>
              <a:t>Reading board</a:t>
            </a:r>
          </a:p>
          <a:p>
            <a:pPr lvl="1"/>
            <a:r>
              <a:rPr lang="en-IN" dirty="0">
                <a:latin typeface="Arial" pitchFamily="34" charset="0"/>
                <a:cs typeface="Arial" pitchFamily="34" charset="0"/>
              </a:rPr>
              <a:t>Understanding needs of European Children</a:t>
            </a:r>
          </a:p>
          <a:p>
            <a:pPr lvl="1"/>
            <a:r>
              <a:rPr lang="en-IN" dirty="0">
                <a:latin typeface="Arial" pitchFamily="34" charset="0"/>
                <a:cs typeface="Arial" pitchFamily="34" charset="0"/>
              </a:rPr>
              <a:t>Subtilties in Animation</a:t>
            </a:r>
          </a:p>
          <a:p>
            <a:pPr lvl="1"/>
            <a:r>
              <a:rPr lang="en-IN" dirty="0">
                <a:latin typeface="Arial" pitchFamily="34" charset="0"/>
                <a:cs typeface="Arial" pitchFamily="34" charset="0"/>
              </a:rPr>
              <a:t>Smooth movements</a:t>
            </a:r>
          </a:p>
          <a:p>
            <a:pPr lvl="1"/>
            <a:r>
              <a:rPr lang="en-IN" dirty="0">
                <a:latin typeface="Arial" pitchFamily="34" charset="0"/>
                <a:cs typeface="Arial" pitchFamily="34" charset="0"/>
              </a:rPr>
              <a:t>Controlled effects</a:t>
            </a:r>
          </a:p>
          <a:p>
            <a:pPr marL="457200" lvl="1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6030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610232-291E-4EE2-90EA-CDAF45F2E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dirty="0">
                <a:latin typeface="Arial" pitchFamily="34" charset="0"/>
                <a:cs typeface="Arial" pitchFamily="34" charset="0"/>
              </a:rPr>
              <a:t>Why Select Excent?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07FD7DB-051A-4743-B2FD-62DBFEBC6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7030" y="2350310"/>
            <a:ext cx="3754686" cy="312420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We have learned and adapted these 3 business values which are the building blocks of long term and repeat clients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87F9529A-AE8D-489A-8736-0C6CD6BC3F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7515774"/>
              </p:ext>
            </p:extLst>
          </p:nvPr>
        </p:nvGraphicFramePr>
        <p:xfrm>
          <a:off x="8788409" y="1652622"/>
          <a:ext cx="1919280" cy="4327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44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94ED16-0976-4403-BF0B-0305A6C544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983ED9-9318-4FA4-95B1-83871424C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98EB7B-BE4A-4785-BE68-099BD9CD71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610232-291E-4EE2-90EA-CDAF45F2E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pPr algn="l"/>
            <a:r>
              <a:rPr lang="en-IN" dirty="0">
                <a:latin typeface="Arial" pitchFamily="34" charset="0"/>
                <a:cs typeface="Arial" pitchFamily="34" charset="0"/>
              </a:rPr>
              <a:t>Excent  | Team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07FD7DB-051A-4743-B2FD-62DBFEBC6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1466" y="1816546"/>
            <a:ext cx="3300840" cy="12610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1600" dirty="0">
                <a:latin typeface="Arial" pitchFamily="34" charset="0"/>
                <a:cs typeface="Arial" pitchFamily="34" charset="0"/>
              </a:rPr>
              <a:t>Manpower can be increased as per need. City of Mumbai provides ample skills </a:t>
            </a:r>
            <a:r>
              <a:rPr lang="en-IN" sz="1600" dirty="0" smtClean="0">
                <a:latin typeface="Arial" pitchFamily="34" charset="0"/>
                <a:cs typeface="Arial" pitchFamily="34" charset="0"/>
              </a:rPr>
              <a:t>in animation as well as Post Production Work.</a:t>
            </a:r>
            <a:endParaRPr lang="en-IN" sz="1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C6C7A75E-B339-40C0-9FF8-1515A2B7CE14}"/>
              </a:ext>
            </a:extLst>
          </p:cNvPr>
          <p:cNvGrpSpPr/>
          <p:nvPr/>
        </p:nvGrpSpPr>
        <p:grpSpPr>
          <a:xfrm>
            <a:off x="1957052" y="2854213"/>
            <a:ext cx="2217321" cy="3283584"/>
            <a:chOff x="2591916" y="2853308"/>
            <a:chExt cx="2217321" cy="3283584"/>
          </a:xfrm>
        </p:grpSpPr>
        <p:grpSp>
          <p:nvGrpSpPr>
            <p:cNvPr id="6" name="Graphic 4" descr="Man">
              <a:extLst>
                <a:ext uri="{FF2B5EF4-FFF2-40B4-BE49-F238E27FC236}">
                  <a16:creationId xmlns="" xmlns:a16="http://schemas.microsoft.com/office/drawing/2014/main" id="{E51388C8-2969-4F86-9C38-96663CC8DD11}"/>
                </a:ext>
              </a:extLst>
            </p:cNvPr>
            <p:cNvGrpSpPr/>
            <p:nvPr/>
          </p:nvGrpSpPr>
          <p:grpSpPr>
            <a:xfrm>
              <a:off x="2591916" y="3636948"/>
              <a:ext cx="762000" cy="596900"/>
              <a:chOff x="1117600" y="2311400"/>
              <a:chExt cx="914400" cy="914400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7" name="Freeform: Shape 6">
                <a:extLst>
                  <a:ext uri="{FF2B5EF4-FFF2-40B4-BE49-F238E27FC236}">
                    <a16:creationId xmlns="" xmlns:a16="http://schemas.microsoft.com/office/drawing/2014/main" id="{1B77AB5A-6989-4AEA-B5F7-33E4A03F0A0E}"/>
                  </a:ext>
                </a:extLst>
              </p:cNvPr>
              <p:cNvSpPr/>
              <p:nvPr/>
            </p:nvSpPr>
            <p:spPr>
              <a:xfrm>
                <a:off x="1491456" y="2332831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="" xmlns:a16="http://schemas.microsoft.com/office/drawing/2014/main" id="{9AAC7F1A-897F-459E-BBA0-7709CB836DBB}"/>
                  </a:ext>
                </a:extLst>
              </p:cNvPr>
              <p:cNvSpPr/>
              <p:nvPr/>
            </p:nvSpPr>
            <p:spPr>
              <a:xfrm>
                <a:off x="1358106" y="2504281"/>
                <a:ext cx="428625" cy="695325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28625" h="695325">
                    <a:moveTo>
                      <a:pt x="424339" y="304324"/>
                    </a:moveTo>
                    <a:lnTo>
                      <a:pt x="370999" y="77629"/>
                    </a:lnTo>
                    <a:cubicBezTo>
                      <a:pt x="369094" y="70009"/>
                      <a:pt x="365284" y="62389"/>
                      <a:pt x="359569" y="56674"/>
                    </a:cubicBezTo>
                    <a:cubicBezTo>
                      <a:pt x="336709" y="37624"/>
                      <a:pt x="310039" y="24289"/>
                      <a:pt x="279559" y="14764"/>
                    </a:cubicBezTo>
                    <a:cubicBezTo>
                      <a:pt x="258604" y="10954"/>
                      <a:pt x="237649" y="7144"/>
                      <a:pt x="216694" y="7144"/>
                    </a:cubicBezTo>
                    <a:cubicBezTo>
                      <a:pt x="195739" y="7144"/>
                      <a:pt x="174784" y="10954"/>
                      <a:pt x="153829" y="16669"/>
                    </a:cubicBezTo>
                    <a:cubicBezTo>
                      <a:pt x="123349" y="24289"/>
                      <a:pt x="96679" y="39529"/>
                      <a:pt x="73819" y="58579"/>
                    </a:cubicBezTo>
                    <a:cubicBezTo>
                      <a:pt x="68104" y="64294"/>
                      <a:pt x="64294" y="71914"/>
                      <a:pt x="62389" y="79534"/>
                    </a:cubicBezTo>
                    <a:lnTo>
                      <a:pt x="9049" y="306229"/>
                    </a:lnTo>
                    <a:cubicBezTo>
                      <a:pt x="9049" y="308134"/>
                      <a:pt x="7144" y="311944"/>
                      <a:pt x="7144" y="315754"/>
                    </a:cubicBezTo>
                    <a:cubicBezTo>
                      <a:pt x="7144" y="336709"/>
                      <a:pt x="24289" y="353854"/>
                      <a:pt x="45244" y="353854"/>
                    </a:cubicBezTo>
                    <a:cubicBezTo>
                      <a:pt x="62389" y="353854"/>
                      <a:pt x="77629" y="340519"/>
                      <a:pt x="81439" y="325279"/>
                    </a:cubicBezTo>
                    <a:lnTo>
                      <a:pt x="121444" y="159544"/>
                    </a:lnTo>
                    <a:lnTo>
                      <a:pt x="121444" y="692944"/>
                    </a:lnTo>
                    <a:lnTo>
                      <a:pt x="197644" y="692944"/>
                    </a:lnTo>
                    <a:lnTo>
                      <a:pt x="197644" y="350044"/>
                    </a:lnTo>
                    <a:lnTo>
                      <a:pt x="235744" y="350044"/>
                    </a:lnTo>
                    <a:lnTo>
                      <a:pt x="235744" y="692944"/>
                    </a:lnTo>
                    <a:lnTo>
                      <a:pt x="311944" y="692944"/>
                    </a:lnTo>
                    <a:lnTo>
                      <a:pt x="311944" y="157639"/>
                    </a:lnTo>
                    <a:lnTo>
                      <a:pt x="351949" y="323374"/>
                    </a:lnTo>
                    <a:cubicBezTo>
                      <a:pt x="355759" y="338614"/>
                      <a:pt x="370999" y="351949"/>
                      <a:pt x="388144" y="351949"/>
                    </a:cubicBezTo>
                    <a:cubicBezTo>
                      <a:pt x="409099" y="351949"/>
                      <a:pt x="426244" y="334804"/>
                      <a:pt x="426244" y="313849"/>
                    </a:cubicBezTo>
                    <a:cubicBezTo>
                      <a:pt x="426244" y="310039"/>
                      <a:pt x="424339" y="306229"/>
                      <a:pt x="424339" y="3043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="" xmlns:a16="http://schemas.microsoft.com/office/drawing/2014/main" id="{06ADCB4B-BC0B-4170-9A8B-8B757504B263}"/>
                </a:ext>
              </a:extLst>
            </p:cNvPr>
            <p:cNvGrpSpPr/>
            <p:nvPr/>
          </p:nvGrpSpPr>
          <p:grpSpPr>
            <a:xfrm>
              <a:off x="3246724" y="2853308"/>
              <a:ext cx="848567" cy="1460580"/>
              <a:chOff x="3239275" y="3224324"/>
              <a:chExt cx="848567" cy="1460580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25" name="Oval 24">
                <a:extLst>
                  <a:ext uri="{FF2B5EF4-FFF2-40B4-BE49-F238E27FC236}">
                    <a16:creationId xmlns="" xmlns:a16="http://schemas.microsoft.com/office/drawing/2014/main" id="{2517EBE2-433A-4CD6-A1BE-150FD78B667A}"/>
                  </a:ext>
                </a:extLst>
              </p:cNvPr>
              <p:cNvSpPr/>
              <p:nvPr/>
            </p:nvSpPr>
            <p:spPr>
              <a:xfrm>
                <a:off x="3239275" y="3224324"/>
                <a:ext cx="848567" cy="88999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" name="Isosceles Triangle 4">
                <a:extLst>
                  <a:ext uri="{FF2B5EF4-FFF2-40B4-BE49-F238E27FC236}">
                    <a16:creationId xmlns="" xmlns:a16="http://schemas.microsoft.com/office/drawing/2014/main" id="{C4A8CAC4-9E99-424C-B24C-AA0837AF8594}"/>
                  </a:ext>
                </a:extLst>
              </p:cNvPr>
              <p:cNvSpPr/>
              <p:nvPr/>
            </p:nvSpPr>
            <p:spPr>
              <a:xfrm rot="10800000">
                <a:off x="3271101" y="3828794"/>
                <a:ext cx="791850" cy="856110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="" xmlns:a16="http://schemas.microsoft.com/office/drawing/2014/main" id="{1F0D8E56-D699-4496-88D4-A6B6224B0E60}"/>
                  </a:ext>
                </a:extLst>
              </p:cNvPr>
              <p:cNvSpPr/>
              <p:nvPr/>
            </p:nvSpPr>
            <p:spPr>
              <a:xfrm>
                <a:off x="3324193" y="3291626"/>
                <a:ext cx="678730" cy="666671"/>
              </a:xfrm>
              <a:prstGeom prst="ellipse">
                <a:avLst/>
              </a:prstGeom>
              <a:solidFill>
                <a:srgbClr val="F462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latin typeface="Agency FB" panose="020B0503020202020204" pitchFamily="34" charset="0"/>
                  </a:rPr>
                  <a:t>1</a:t>
                </a:r>
                <a:endParaRPr lang="en-IN" sz="3600" dirty="0">
                  <a:latin typeface="Agency FB" panose="020B0503020202020204" pitchFamily="34" charset="0"/>
                </a:endParaRP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84A42E0E-0DC8-4F5C-918E-66D69344FEDE}"/>
                </a:ext>
              </a:extLst>
            </p:cNvPr>
            <p:cNvSpPr txBox="1"/>
            <p:nvPr/>
          </p:nvSpPr>
          <p:spPr>
            <a:xfrm>
              <a:off x="2792338" y="4321010"/>
              <a:ext cx="2016899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Arial" pitchFamily="34" charset="0"/>
                  <a:cs typeface="Arial" pitchFamily="34" charset="0"/>
                </a:rPr>
                <a:t>Business Development</a:t>
              </a:r>
            </a:p>
            <a:p>
              <a:r>
                <a:rPr lang="en-US" sz="1400" dirty="0">
                  <a:latin typeface="Arial" pitchFamily="34" charset="0"/>
                  <a:cs typeface="Arial" pitchFamily="34" charset="0"/>
                </a:rPr>
                <a:t>Creative Director</a:t>
              </a:r>
            </a:p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VFX Artist</a:t>
              </a:r>
            </a:p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D.I. Artist (colorist)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  <a:p>
              <a:r>
                <a:rPr lang="en-US" sz="1400" dirty="0" err="1" smtClean="0">
                  <a:latin typeface="Arial" pitchFamily="34" charset="0"/>
                  <a:cs typeface="Arial" pitchFamily="34" charset="0"/>
                </a:rPr>
                <a:t>Roto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  Artist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  <a:p>
              <a:r>
                <a:rPr lang="en-US" sz="1400" dirty="0">
                  <a:latin typeface="Arial" pitchFamily="34" charset="0"/>
                  <a:cs typeface="Arial" pitchFamily="34" charset="0"/>
                </a:rPr>
                <a:t>Graphic Designer</a:t>
              </a:r>
            </a:p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Editor</a:t>
              </a:r>
            </a:p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Compositor</a:t>
              </a:r>
              <a:endParaRPr lang="en-IN" sz="1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F420DB5A-0D53-4B6C-B9AF-37CC12747E30}"/>
              </a:ext>
            </a:extLst>
          </p:cNvPr>
          <p:cNvGrpSpPr/>
          <p:nvPr/>
        </p:nvGrpSpPr>
        <p:grpSpPr>
          <a:xfrm>
            <a:off x="8272517" y="3324115"/>
            <a:ext cx="1660445" cy="1797001"/>
            <a:chOff x="8272517" y="3324115"/>
            <a:chExt cx="1660445" cy="1797001"/>
          </a:xfrm>
        </p:grpSpPr>
        <p:grpSp>
          <p:nvGrpSpPr>
            <p:cNvPr id="15" name="Graphic 4" descr="Man">
              <a:extLst>
                <a:ext uri="{FF2B5EF4-FFF2-40B4-BE49-F238E27FC236}">
                  <a16:creationId xmlns="" xmlns:a16="http://schemas.microsoft.com/office/drawing/2014/main" id="{DC487765-B71D-4578-9750-7A1C6654FCC0}"/>
                </a:ext>
              </a:extLst>
            </p:cNvPr>
            <p:cNvGrpSpPr/>
            <p:nvPr/>
          </p:nvGrpSpPr>
          <p:grpSpPr>
            <a:xfrm>
              <a:off x="8272517" y="4160871"/>
              <a:ext cx="762000" cy="596900"/>
              <a:chOff x="1117600" y="2311400"/>
              <a:chExt cx="914400" cy="914400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16" name="Freeform: Shape 15">
                <a:extLst>
                  <a:ext uri="{FF2B5EF4-FFF2-40B4-BE49-F238E27FC236}">
                    <a16:creationId xmlns="" xmlns:a16="http://schemas.microsoft.com/office/drawing/2014/main" id="{A3C02D7A-1DA2-4B15-B659-F2F24CD9CB22}"/>
                  </a:ext>
                </a:extLst>
              </p:cNvPr>
              <p:cNvSpPr/>
              <p:nvPr/>
            </p:nvSpPr>
            <p:spPr>
              <a:xfrm>
                <a:off x="1491456" y="2332831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="" xmlns:a16="http://schemas.microsoft.com/office/drawing/2014/main" id="{9872703E-EEDB-497C-A04F-C51F8C61D505}"/>
                  </a:ext>
                </a:extLst>
              </p:cNvPr>
              <p:cNvSpPr/>
              <p:nvPr/>
            </p:nvSpPr>
            <p:spPr>
              <a:xfrm>
                <a:off x="1358106" y="2504281"/>
                <a:ext cx="428625" cy="695325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28625" h="695325">
                    <a:moveTo>
                      <a:pt x="424339" y="304324"/>
                    </a:moveTo>
                    <a:lnTo>
                      <a:pt x="370999" y="77629"/>
                    </a:lnTo>
                    <a:cubicBezTo>
                      <a:pt x="369094" y="70009"/>
                      <a:pt x="365284" y="62389"/>
                      <a:pt x="359569" y="56674"/>
                    </a:cubicBezTo>
                    <a:cubicBezTo>
                      <a:pt x="336709" y="37624"/>
                      <a:pt x="310039" y="24289"/>
                      <a:pt x="279559" y="14764"/>
                    </a:cubicBezTo>
                    <a:cubicBezTo>
                      <a:pt x="258604" y="10954"/>
                      <a:pt x="237649" y="7144"/>
                      <a:pt x="216694" y="7144"/>
                    </a:cubicBezTo>
                    <a:cubicBezTo>
                      <a:pt x="195739" y="7144"/>
                      <a:pt x="174784" y="10954"/>
                      <a:pt x="153829" y="16669"/>
                    </a:cubicBezTo>
                    <a:cubicBezTo>
                      <a:pt x="123349" y="24289"/>
                      <a:pt x="96679" y="39529"/>
                      <a:pt x="73819" y="58579"/>
                    </a:cubicBezTo>
                    <a:cubicBezTo>
                      <a:pt x="68104" y="64294"/>
                      <a:pt x="64294" y="71914"/>
                      <a:pt x="62389" y="79534"/>
                    </a:cubicBezTo>
                    <a:lnTo>
                      <a:pt x="9049" y="306229"/>
                    </a:lnTo>
                    <a:cubicBezTo>
                      <a:pt x="9049" y="308134"/>
                      <a:pt x="7144" y="311944"/>
                      <a:pt x="7144" y="315754"/>
                    </a:cubicBezTo>
                    <a:cubicBezTo>
                      <a:pt x="7144" y="336709"/>
                      <a:pt x="24289" y="353854"/>
                      <a:pt x="45244" y="353854"/>
                    </a:cubicBezTo>
                    <a:cubicBezTo>
                      <a:pt x="62389" y="353854"/>
                      <a:pt x="77629" y="340519"/>
                      <a:pt x="81439" y="325279"/>
                    </a:cubicBezTo>
                    <a:lnTo>
                      <a:pt x="121444" y="159544"/>
                    </a:lnTo>
                    <a:lnTo>
                      <a:pt x="121444" y="692944"/>
                    </a:lnTo>
                    <a:lnTo>
                      <a:pt x="197644" y="692944"/>
                    </a:lnTo>
                    <a:lnTo>
                      <a:pt x="197644" y="350044"/>
                    </a:lnTo>
                    <a:lnTo>
                      <a:pt x="235744" y="350044"/>
                    </a:lnTo>
                    <a:lnTo>
                      <a:pt x="235744" y="692944"/>
                    </a:lnTo>
                    <a:lnTo>
                      <a:pt x="311944" y="692944"/>
                    </a:lnTo>
                    <a:lnTo>
                      <a:pt x="311944" y="157639"/>
                    </a:lnTo>
                    <a:lnTo>
                      <a:pt x="351949" y="323374"/>
                    </a:lnTo>
                    <a:cubicBezTo>
                      <a:pt x="355759" y="338614"/>
                      <a:pt x="370999" y="351949"/>
                      <a:pt x="388144" y="351949"/>
                    </a:cubicBezTo>
                    <a:cubicBezTo>
                      <a:pt x="409099" y="351949"/>
                      <a:pt x="426244" y="334804"/>
                      <a:pt x="426244" y="313849"/>
                    </a:cubicBezTo>
                    <a:cubicBezTo>
                      <a:pt x="426244" y="310039"/>
                      <a:pt x="424339" y="306229"/>
                      <a:pt x="424339" y="3043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="" xmlns:a16="http://schemas.microsoft.com/office/drawing/2014/main" id="{FCB16B55-B024-42D4-8076-1264987422B4}"/>
                </a:ext>
              </a:extLst>
            </p:cNvPr>
            <p:cNvGrpSpPr/>
            <p:nvPr/>
          </p:nvGrpSpPr>
          <p:grpSpPr>
            <a:xfrm>
              <a:off x="8747398" y="3324115"/>
              <a:ext cx="848567" cy="1460580"/>
              <a:chOff x="9236588" y="4660695"/>
              <a:chExt cx="848567" cy="1460580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33" name="Oval 32">
                <a:extLst>
                  <a:ext uri="{FF2B5EF4-FFF2-40B4-BE49-F238E27FC236}">
                    <a16:creationId xmlns="" xmlns:a16="http://schemas.microsoft.com/office/drawing/2014/main" id="{76E42CF6-2D4B-4840-8D05-8B615A0632B7}"/>
                  </a:ext>
                </a:extLst>
              </p:cNvPr>
              <p:cNvSpPr/>
              <p:nvPr/>
            </p:nvSpPr>
            <p:spPr>
              <a:xfrm>
                <a:off x="9236588" y="4660695"/>
                <a:ext cx="848567" cy="88999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4" name="Isosceles Triangle 33">
                <a:extLst>
                  <a:ext uri="{FF2B5EF4-FFF2-40B4-BE49-F238E27FC236}">
                    <a16:creationId xmlns="" xmlns:a16="http://schemas.microsoft.com/office/drawing/2014/main" id="{C95732B8-C42B-4AB1-BBFA-A6F62F6FB375}"/>
                  </a:ext>
                </a:extLst>
              </p:cNvPr>
              <p:cNvSpPr/>
              <p:nvPr/>
            </p:nvSpPr>
            <p:spPr>
              <a:xfrm rot="10800000">
                <a:off x="9268414" y="5265165"/>
                <a:ext cx="791850" cy="856110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="" xmlns:a16="http://schemas.microsoft.com/office/drawing/2014/main" id="{5DE5D1D9-4B9A-4840-8882-6592B398A849}"/>
                  </a:ext>
                </a:extLst>
              </p:cNvPr>
              <p:cNvSpPr/>
              <p:nvPr/>
            </p:nvSpPr>
            <p:spPr>
              <a:xfrm>
                <a:off x="9321506" y="4727997"/>
                <a:ext cx="678730" cy="666671"/>
              </a:xfrm>
              <a:prstGeom prst="ellipse">
                <a:avLst/>
              </a:prstGeom>
              <a:solidFill>
                <a:srgbClr val="F462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3600" dirty="0" smtClean="0">
                    <a:latin typeface="Agency FB" panose="020B0503020202020204" pitchFamily="34" charset="0"/>
                  </a:rPr>
                  <a:t>6</a:t>
                </a:r>
                <a:endParaRPr lang="en-IN" sz="3600" dirty="0">
                  <a:latin typeface="Agency FB" panose="020B0503020202020204" pitchFamily="34" charset="0"/>
                </a:endParaRP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338A9E40-8F54-457A-ABCC-C19450F897C6}"/>
                </a:ext>
              </a:extLst>
            </p:cNvPr>
            <p:cNvSpPr txBox="1"/>
            <p:nvPr/>
          </p:nvSpPr>
          <p:spPr>
            <a:xfrm>
              <a:off x="8414854" y="4813339"/>
              <a:ext cx="15181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Arial" pitchFamily="34" charset="0"/>
                  <a:cs typeface="Arial" pitchFamily="34" charset="0"/>
                </a:rPr>
                <a:t>Junior Animators</a:t>
              </a:r>
              <a:endParaRPr lang="en-IN" sz="1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483FEAB9-68A5-4049-A893-32B6A3A8C468}"/>
              </a:ext>
            </a:extLst>
          </p:cNvPr>
          <p:cNvGrpSpPr/>
          <p:nvPr/>
        </p:nvGrpSpPr>
        <p:grpSpPr>
          <a:xfrm>
            <a:off x="9511046" y="995165"/>
            <a:ext cx="1748987" cy="1815385"/>
            <a:chOff x="9511046" y="995165"/>
            <a:chExt cx="1748987" cy="1815385"/>
          </a:xfrm>
        </p:grpSpPr>
        <p:grpSp>
          <p:nvGrpSpPr>
            <p:cNvPr id="12" name="Graphic 4" descr="Man">
              <a:extLst>
                <a:ext uri="{FF2B5EF4-FFF2-40B4-BE49-F238E27FC236}">
                  <a16:creationId xmlns="" xmlns:a16="http://schemas.microsoft.com/office/drawing/2014/main" id="{E30C011F-A2CC-412F-B557-85B99054292E}"/>
                </a:ext>
              </a:extLst>
            </p:cNvPr>
            <p:cNvGrpSpPr/>
            <p:nvPr/>
          </p:nvGrpSpPr>
          <p:grpSpPr>
            <a:xfrm>
              <a:off x="9511046" y="1871713"/>
              <a:ext cx="762000" cy="596900"/>
              <a:chOff x="1117600" y="2311400"/>
              <a:chExt cx="914400" cy="914400"/>
            </a:xfrm>
            <a:solidFill>
              <a:srgbClr val="F462F1"/>
            </a:solidFill>
          </p:grpSpPr>
          <p:sp>
            <p:nvSpPr>
              <p:cNvPr id="13" name="Freeform: Shape 12">
                <a:extLst>
                  <a:ext uri="{FF2B5EF4-FFF2-40B4-BE49-F238E27FC236}">
                    <a16:creationId xmlns="" xmlns:a16="http://schemas.microsoft.com/office/drawing/2014/main" id="{C685C4EC-A59F-4A87-89E1-904C21DA83E0}"/>
                  </a:ext>
                </a:extLst>
              </p:cNvPr>
              <p:cNvSpPr/>
              <p:nvPr/>
            </p:nvSpPr>
            <p:spPr>
              <a:xfrm>
                <a:off x="1491456" y="2332831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="" xmlns:a16="http://schemas.microsoft.com/office/drawing/2014/main" id="{1A5B2E2B-29AE-4D12-B3F8-5FFF6FFE6C2C}"/>
                  </a:ext>
                </a:extLst>
              </p:cNvPr>
              <p:cNvSpPr/>
              <p:nvPr/>
            </p:nvSpPr>
            <p:spPr>
              <a:xfrm>
                <a:off x="1358106" y="2504281"/>
                <a:ext cx="428625" cy="695325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28625" h="695325">
                    <a:moveTo>
                      <a:pt x="424339" y="304324"/>
                    </a:moveTo>
                    <a:lnTo>
                      <a:pt x="370999" y="77629"/>
                    </a:lnTo>
                    <a:cubicBezTo>
                      <a:pt x="369094" y="70009"/>
                      <a:pt x="365284" y="62389"/>
                      <a:pt x="359569" y="56674"/>
                    </a:cubicBezTo>
                    <a:cubicBezTo>
                      <a:pt x="336709" y="37624"/>
                      <a:pt x="310039" y="24289"/>
                      <a:pt x="279559" y="14764"/>
                    </a:cubicBezTo>
                    <a:cubicBezTo>
                      <a:pt x="258604" y="10954"/>
                      <a:pt x="237649" y="7144"/>
                      <a:pt x="216694" y="7144"/>
                    </a:cubicBezTo>
                    <a:cubicBezTo>
                      <a:pt x="195739" y="7144"/>
                      <a:pt x="174784" y="10954"/>
                      <a:pt x="153829" y="16669"/>
                    </a:cubicBezTo>
                    <a:cubicBezTo>
                      <a:pt x="123349" y="24289"/>
                      <a:pt x="96679" y="39529"/>
                      <a:pt x="73819" y="58579"/>
                    </a:cubicBezTo>
                    <a:cubicBezTo>
                      <a:pt x="68104" y="64294"/>
                      <a:pt x="64294" y="71914"/>
                      <a:pt x="62389" y="79534"/>
                    </a:cubicBezTo>
                    <a:lnTo>
                      <a:pt x="9049" y="306229"/>
                    </a:lnTo>
                    <a:cubicBezTo>
                      <a:pt x="9049" y="308134"/>
                      <a:pt x="7144" y="311944"/>
                      <a:pt x="7144" y="315754"/>
                    </a:cubicBezTo>
                    <a:cubicBezTo>
                      <a:pt x="7144" y="336709"/>
                      <a:pt x="24289" y="353854"/>
                      <a:pt x="45244" y="353854"/>
                    </a:cubicBezTo>
                    <a:cubicBezTo>
                      <a:pt x="62389" y="353854"/>
                      <a:pt x="77629" y="340519"/>
                      <a:pt x="81439" y="325279"/>
                    </a:cubicBezTo>
                    <a:lnTo>
                      <a:pt x="121444" y="159544"/>
                    </a:lnTo>
                    <a:lnTo>
                      <a:pt x="121444" y="692944"/>
                    </a:lnTo>
                    <a:lnTo>
                      <a:pt x="197644" y="692944"/>
                    </a:lnTo>
                    <a:lnTo>
                      <a:pt x="197644" y="350044"/>
                    </a:lnTo>
                    <a:lnTo>
                      <a:pt x="235744" y="350044"/>
                    </a:lnTo>
                    <a:lnTo>
                      <a:pt x="235744" y="692944"/>
                    </a:lnTo>
                    <a:lnTo>
                      <a:pt x="311944" y="692944"/>
                    </a:lnTo>
                    <a:lnTo>
                      <a:pt x="311944" y="157639"/>
                    </a:lnTo>
                    <a:lnTo>
                      <a:pt x="351949" y="323374"/>
                    </a:lnTo>
                    <a:cubicBezTo>
                      <a:pt x="355759" y="338614"/>
                      <a:pt x="370999" y="351949"/>
                      <a:pt x="388144" y="351949"/>
                    </a:cubicBezTo>
                    <a:cubicBezTo>
                      <a:pt x="409099" y="351949"/>
                      <a:pt x="426244" y="334804"/>
                      <a:pt x="426244" y="313849"/>
                    </a:cubicBezTo>
                    <a:cubicBezTo>
                      <a:pt x="426244" y="310039"/>
                      <a:pt x="424339" y="306229"/>
                      <a:pt x="424339" y="3043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="" xmlns:a16="http://schemas.microsoft.com/office/drawing/2014/main" id="{424054CC-D3EC-4F9D-9BB5-62AC16FEEB1E}"/>
                </a:ext>
              </a:extLst>
            </p:cNvPr>
            <p:cNvGrpSpPr/>
            <p:nvPr/>
          </p:nvGrpSpPr>
          <p:grpSpPr>
            <a:xfrm>
              <a:off x="10000236" y="995165"/>
              <a:ext cx="848567" cy="1460580"/>
              <a:chOff x="9268414" y="1846563"/>
              <a:chExt cx="848567" cy="1460580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30" name="Oval 29">
                <a:extLst>
                  <a:ext uri="{FF2B5EF4-FFF2-40B4-BE49-F238E27FC236}">
                    <a16:creationId xmlns="" xmlns:a16="http://schemas.microsoft.com/office/drawing/2014/main" id="{6DC19B78-FE2F-4E09-99B4-DF61B0A4DFA4}"/>
                  </a:ext>
                </a:extLst>
              </p:cNvPr>
              <p:cNvSpPr/>
              <p:nvPr/>
            </p:nvSpPr>
            <p:spPr>
              <a:xfrm>
                <a:off x="9268414" y="1846563"/>
                <a:ext cx="848567" cy="88999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1" name="Isosceles Triangle 30">
                <a:extLst>
                  <a:ext uri="{FF2B5EF4-FFF2-40B4-BE49-F238E27FC236}">
                    <a16:creationId xmlns="" xmlns:a16="http://schemas.microsoft.com/office/drawing/2014/main" id="{F1FB89B1-DC72-44D3-AE06-9CD9402C67D3}"/>
                  </a:ext>
                </a:extLst>
              </p:cNvPr>
              <p:cNvSpPr/>
              <p:nvPr/>
            </p:nvSpPr>
            <p:spPr>
              <a:xfrm rot="10800000">
                <a:off x="9300240" y="2451033"/>
                <a:ext cx="791850" cy="856110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="" xmlns:a16="http://schemas.microsoft.com/office/drawing/2014/main" id="{F94EFF88-4192-4684-97AA-B3328BDA618D}"/>
                  </a:ext>
                </a:extLst>
              </p:cNvPr>
              <p:cNvSpPr/>
              <p:nvPr/>
            </p:nvSpPr>
            <p:spPr>
              <a:xfrm>
                <a:off x="9353332" y="1913865"/>
                <a:ext cx="678730" cy="666671"/>
              </a:xfrm>
              <a:prstGeom prst="ellipse">
                <a:avLst/>
              </a:prstGeom>
              <a:solidFill>
                <a:srgbClr val="F462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latin typeface="Agency FB" panose="020B0503020202020204" pitchFamily="34" charset="0"/>
                  </a:rPr>
                  <a:t>4</a:t>
                </a:r>
                <a:endParaRPr lang="en-IN" sz="3600" dirty="0">
                  <a:latin typeface="Agency FB" panose="020B0503020202020204" pitchFamily="34" charset="0"/>
                </a:endParaRP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F22BF6FA-564C-441E-8E18-B40F48BFF4BE}"/>
                </a:ext>
              </a:extLst>
            </p:cNvPr>
            <p:cNvSpPr txBox="1"/>
            <p:nvPr/>
          </p:nvSpPr>
          <p:spPr>
            <a:xfrm>
              <a:off x="9711468" y="2502773"/>
              <a:ext cx="15485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Arial" pitchFamily="34" charset="0"/>
                  <a:cs typeface="Arial" pitchFamily="34" charset="0"/>
                </a:rPr>
                <a:t>Senior Animators</a:t>
              </a:r>
              <a:endParaRPr lang="en-IN" sz="1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DB21E4AB-0E8C-45BC-A5C1-88A28CFD2382}"/>
              </a:ext>
            </a:extLst>
          </p:cNvPr>
          <p:cNvGrpSpPr/>
          <p:nvPr/>
        </p:nvGrpSpPr>
        <p:grpSpPr>
          <a:xfrm>
            <a:off x="5425014" y="4513725"/>
            <a:ext cx="1398397" cy="1802244"/>
            <a:chOff x="6238376" y="4459321"/>
            <a:chExt cx="1398397" cy="1802244"/>
          </a:xfrm>
        </p:grpSpPr>
        <p:grpSp>
          <p:nvGrpSpPr>
            <p:cNvPr id="9" name="Graphic 4" descr="Man">
              <a:extLst>
                <a:ext uri="{FF2B5EF4-FFF2-40B4-BE49-F238E27FC236}">
                  <a16:creationId xmlns="" xmlns:a16="http://schemas.microsoft.com/office/drawing/2014/main" id="{9FED4FAA-90C0-49A0-97E1-7772DB26E27E}"/>
                </a:ext>
              </a:extLst>
            </p:cNvPr>
            <p:cNvGrpSpPr/>
            <p:nvPr/>
          </p:nvGrpSpPr>
          <p:grpSpPr>
            <a:xfrm>
              <a:off x="6238376" y="5336160"/>
              <a:ext cx="762000" cy="596900"/>
              <a:chOff x="1117600" y="2311400"/>
              <a:chExt cx="914400" cy="914400"/>
            </a:xfrm>
            <a:solidFill>
              <a:srgbClr val="F462F1"/>
            </a:solidFill>
          </p:grpSpPr>
          <p:sp>
            <p:nvSpPr>
              <p:cNvPr id="10" name="Freeform: Shape 9">
                <a:extLst>
                  <a:ext uri="{FF2B5EF4-FFF2-40B4-BE49-F238E27FC236}">
                    <a16:creationId xmlns="" xmlns:a16="http://schemas.microsoft.com/office/drawing/2014/main" id="{AA879091-7B2B-40CD-A964-324E7489F537}"/>
                  </a:ext>
                </a:extLst>
              </p:cNvPr>
              <p:cNvSpPr/>
              <p:nvPr/>
            </p:nvSpPr>
            <p:spPr>
              <a:xfrm>
                <a:off x="1491456" y="2332831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="" xmlns:a16="http://schemas.microsoft.com/office/drawing/2014/main" id="{CDD71526-5420-4941-B950-2431928B2945}"/>
                  </a:ext>
                </a:extLst>
              </p:cNvPr>
              <p:cNvSpPr/>
              <p:nvPr/>
            </p:nvSpPr>
            <p:spPr>
              <a:xfrm>
                <a:off x="1358106" y="2504281"/>
                <a:ext cx="428625" cy="695325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28625" h="695325">
                    <a:moveTo>
                      <a:pt x="424339" y="304324"/>
                    </a:moveTo>
                    <a:lnTo>
                      <a:pt x="370999" y="77629"/>
                    </a:lnTo>
                    <a:cubicBezTo>
                      <a:pt x="369094" y="70009"/>
                      <a:pt x="365284" y="62389"/>
                      <a:pt x="359569" y="56674"/>
                    </a:cubicBezTo>
                    <a:cubicBezTo>
                      <a:pt x="336709" y="37624"/>
                      <a:pt x="310039" y="24289"/>
                      <a:pt x="279559" y="14764"/>
                    </a:cubicBezTo>
                    <a:cubicBezTo>
                      <a:pt x="258604" y="10954"/>
                      <a:pt x="237649" y="7144"/>
                      <a:pt x="216694" y="7144"/>
                    </a:cubicBezTo>
                    <a:cubicBezTo>
                      <a:pt x="195739" y="7144"/>
                      <a:pt x="174784" y="10954"/>
                      <a:pt x="153829" y="16669"/>
                    </a:cubicBezTo>
                    <a:cubicBezTo>
                      <a:pt x="123349" y="24289"/>
                      <a:pt x="96679" y="39529"/>
                      <a:pt x="73819" y="58579"/>
                    </a:cubicBezTo>
                    <a:cubicBezTo>
                      <a:pt x="68104" y="64294"/>
                      <a:pt x="64294" y="71914"/>
                      <a:pt x="62389" y="79534"/>
                    </a:cubicBezTo>
                    <a:lnTo>
                      <a:pt x="9049" y="306229"/>
                    </a:lnTo>
                    <a:cubicBezTo>
                      <a:pt x="9049" y="308134"/>
                      <a:pt x="7144" y="311944"/>
                      <a:pt x="7144" y="315754"/>
                    </a:cubicBezTo>
                    <a:cubicBezTo>
                      <a:pt x="7144" y="336709"/>
                      <a:pt x="24289" y="353854"/>
                      <a:pt x="45244" y="353854"/>
                    </a:cubicBezTo>
                    <a:cubicBezTo>
                      <a:pt x="62389" y="353854"/>
                      <a:pt x="77629" y="340519"/>
                      <a:pt x="81439" y="325279"/>
                    </a:cubicBezTo>
                    <a:lnTo>
                      <a:pt x="121444" y="159544"/>
                    </a:lnTo>
                    <a:lnTo>
                      <a:pt x="121444" y="692944"/>
                    </a:lnTo>
                    <a:lnTo>
                      <a:pt x="197644" y="692944"/>
                    </a:lnTo>
                    <a:lnTo>
                      <a:pt x="197644" y="350044"/>
                    </a:lnTo>
                    <a:lnTo>
                      <a:pt x="235744" y="350044"/>
                    </a:lnTo>
                    <a:lnTo>
                      <a:pt x="235744" y="692944"/>
                    </a:lnTo>
                    <a:lnTo>
                      <a:pt x="311944" y="692944"/>
                    </a:lnTo>
                    <a:lnTo>
                      <a:pt x="311944" y="157639"/>
                    </a:lnTo>
                    <a:lnTo>
                      <a:pt x="351949" y="323374"/>
                    </a:lnTo>
                    <a:cubicBezTo>
                      <a:pt x="355759" y="338614"/>
                      <a:pt x="370999" y="351949"/>
                      <a:pt x="388144" y="351949"/>
                    </a:cubicBezTo>
                    <a:cubicBezTo>
                      <a:pt x="409099" y="351949"/>
                      <a:pt x="426244" y="334804"/>
                      <a:pt x="426244" y="313849"/>
                    </a:cubicBezTo>
                    <a:cubicBezTo>
                      <a:pt x="426244" y="310039"/>
                      <a:pt x="424339" y="306229"/>
                      <a:pt x="424339" y="3043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="" xmlns:a16="http://schemas.microsoft.com/office/drawing/2014/main" id="{8EF651A1-0B4F-4F60-BDD4-1E08F8751577}"/>
                </a:ext>
              </a:extLst>
            </p:cNvPr>
            <p:cNvGrpSpPr/>
            <p:nvPr/>
          </p:nvGrpSpPr>
          <p:grpSpPr>
            <a:xfrm>
              <a:off x="6703739" y="4459321"/>
              <a:ext cx="848567" cy="1460580"/>
              <a:chOff x="10260904" y="3195788"/>
              <a:chExt cx="848567" cy="1460580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36" name="Oval 35">
                <a:extLst>
                  <a:ext uri="{FF2B5EF4-FFF2-40B4-BE49-F238E27FC236}">
                    <a16:creationId xmlns="" xmlns:a16="http://schemas.microsoft.com/office/drawing/2014/main" id="{C9995940-4117-4AB1-942B-F59BD535BA9D}"/>
                  </a:ext>
                </a:extLst>
              </p:cNvPr>
              <p:cNvSpPr/>
              <p:nvPr/>
            </p:nvSpPr>
            <p:spPr>
              <a:xfrm>
                <a:off x="10260904" y="3195788"/>
                <a:ext cx="848567" cy="88999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7" name="Isosceles Triangle 36">
                <a:extLst>
                  <a:ext uri="{FF2B5EF4-FFF2-40B4-BE49-F238E27FC236}">
                    <a16:creationId xmlns="" xmlns:a16="http://schemas.microsoft.com/office/drawing/2014/main" id="{BF382F95-0387-42C7-9EB8-278DB3726D83}"/>
                  </a:ext>
                </a:extLst>
              </p:cNvPr>
              <p:cNvSpPr/>
              <p:nvPr/>
            </p:nvSpPr>
            <p:spPr>
              <a:xfrm rot="10800000">
                <a:off x="10292730" y="3800258"/>
                <a:ext cx="791850" cy="856110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="" xmlns:a16="http://schemas.microsoft.com/office/drawing/2014/main" id="{D010A44E-49BC-4F1D-805E-2A6841A3186B}"/>
                  </a:ext>
                </a:extLst>
              </p:cNvPr>
              <p:cNvSpPr/>
              <p:nvPr/>
            </p:nvSpPr>
            <p:spPr>
              <a:xfrm>
                <a:off x="10345822" y="3263090"/>
                <a:ext cx="678730" cy="666671"/>
              </a:xfrm>
              <a:prstGeom prst="ellipse">
                <a:avLst/>
              </a:prstGeom>
              <a:solidFill>
                <a:srgbClr val="F462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latin typeface="Agency FB" panose="020B0503020202020204" pitchFamily="34" charset="0"/>
                  </a:rPr>
                  <a:t>2</a:t>
                </a:r>
                <a:endParaRPr lang="en-IN" sz="3600" dirty="0">
                  <a:latin typeface="Agency FB" panose="020B0503020202020204" pitchFamily="34" charset="0"/>
                </a:endParaRP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2C30BA8F-9752-49B9-8629-21C0006E4B51}"/>
                </a:ext>
              </a:extLst>
            </p:cNvPr>
            <p:cNvSpPr txBox="1"/>
            <p:nvPr/>
          </p:nvSpPr>
          <p:spPr>
            <a:xfrm>
              <a:off x="6735564" y="5953788"/>
              <a:ext cx="9012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Arial" pitchFamily="34" charset="0"/>
                  <a:cs typeface="Arial" pitchFamily="34" charset="0"/>
                </a:rPr>
                <a:t>Directors</a:t>
              </a:r>
              <a:endParaRPr lang="en-IN" sz="14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009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="" xmlns:a16="http://schemas.microsoft.com/office/drawing/2014/main" id="{6BD5C531-8D9D-4FDD-AA93-73D42174B15E}"/>
              </a:ext>
            </a:extLst>
          </p:cNvPr>
          <p:cNvSpPr/>
          <p:nvPr/>
        </p:nvSpPr>
        <p:spPr>
          <a:xfrm>
            <a:off x="5473345" y="2359537"/>
            <a:ext cx="2171700" cy="13233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dirty="0" smtClean="0">
                <a:latin typeface="Arial" pitchFamily="34" charset="0"/>
                <a:cs typeface="Arial" pitchFamily="34" charset="0"/>
              </a:rPr>
              <a:t>Adobe</a:t>
            </a:r>
            <a:endParaRPr lang="en-IN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1100" dirty="0" smtClean="0">
                <a:latin typeface="Arial" pitchFamily="34" charset="0"/>
                <a:cs typeface="Arial" pitchFamily="34" charset="0"/>
              </a:rPr>
              <a:t>Flash</a:t>
            </a:r>
          </a:p>
          <a:p>
            <a:pPr algn="ctr"/>
            <a:r>
              <a:rPr lang="en-IN" sz="1100" dirty="0" smtClean="0">
                <a:latin typeface="Arial" pitchFamily="34" charset="0"/>
                <a:cs typeface="Arial" pitchFamily="34" charset="0"/>
              </a:rPr>
              <a:t>Animate </a:t>
            </a:r>
          </a:p>
          <a:p>
            <a:pPr algn="ctr"/>
            <a:r>
              <a:rPr lang="en-IN" sz="1100" dirty="0" smtClean="0">
                <a:latin typeface="Arial" pitchFamily="34" charset="0"/>
                <a:cs typeface="Arial" pitchFamily="34" charset="0"/>
              </a:rPr>
              <a:t>Audition</a:t>
            </a:r>
          </a:p>
          <a:p>
            <a:pPr algn="ctr"/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610232-291E-4EE2-90EA-CDAF45F2E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dirty="0">
                <a:latin typeface="Arial" pitchFamily="34" charset="0"/>
                <a:cs typeface="Arial" pitchFamily="34" charset="0"/>
              </a:rPr>
              <a:t>Excent | Trade Tools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1044EEFC-9981-4E71-85CA-79B7946035B9}"/>
              </a:ext>
            </a:extLst>
          </p:cNvPr>
          <p:cNvGrpSpPr/>
          <p:nvPr/>
        </p:nvGrpSpPr>
        <p:grpSpPr>
          <a:xfrm>
            <a:off x="7582584" y="3942661"/>
            <a:ext cx="2171700" cy="1187452"/>
            <a:chOff x="9245600" y="2197101"/>
            <a:chExt cx="2189162" cy="1384302"/>
          </a:xfrm>
        </p:grpSpPr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B054347D-06D7-4570-ABBF-1D5D02BACF69}"/>
                </a:ext>
              </a:extLst>
            </p:cNvPr>
            <p:cNvSpPr/>
            <p:nvPr/>
          </p:nvSpPr>
          <p:spPr>
            <a:xfrm>
              <a:off x="9245600" y="2197101"/>
              <a:ext cx="2189162" cy="13843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>
                  <a:latin typeface="Arial" pitchFamily="34" charset="0"/>
                  <a:cs typeface="Arial" pitchFamily="34" charset="0"/>
                </a:rPr>
                <a:t>Arnold </a:t>
              </a:r>
              <a:endParaRPr lang="en-IN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IN" dirty="0" smtClean="0">
                  <a:latin typeface="Arial" pitchFamily="34" charset="0"/>
                  <a:cs typeface="Arial" pitchFamily="34" charset="0"/>
                </a:rPr>
                <a:t>V Ray</a:t>
              </a:r>
              <a:endParaRPr lang="en-IN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Chord 9">
              <a:extLst>
                <a:ext uri="{FF2B5EF4-FFF2-40B4-BE49-F238E27FC236}">
                  <a16:creationId xmlns="" xmlns:a16="http://schemas.microsoft.com/office/drawing/2014/main" id="{47554CDC-8925-4F82-A196-C484B4C1E125}"/>
                </a:ext>
              </a:extLst>
            </p:cNvPr>
            <p:cNvSpPr/>
            <p:nvPr/>
          </p:nvSpPr>
          <p:spPr>
            <a:xfrm>
              <a:off x="9245600" y="2444750"/>
              <a:ext cx="914400" cy="850900"/>
            </a:xfrm>
            <a:prstGeom prst="chord">
              <a:avLst>
                <a:gd name="adj1" fmla="val 5530856"/>
                <a:gd name="adj2" fmla="val 16200000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" name="Chord 10">
              <a:extLst>
                <a:ext uri="{FF2B5EF4-FFF2-40B4-BE49-F238E27FC236}">
                  <a16:creationId xmlns="" xmlns:a16="http://schemas.microsoft.com/office/drawing/2014/main" id="{235C1EBA-5B95-4C8F-9702-8CCE350F6F8B}"/>
                </a:ext>
              </a:extLst>
            </p:cNvPr>
            <p:cNvSpPr/>
            <p:nvPr/>
          </p:nvSpPr>
          <p:spPr>
            <a:xfrm rot="10800000">
              <a:off x="10520362" y="2438399"/>
              <a:ext cx="914400" cy="850900"/>
            </a:xfrm>
            <a:prstGeom prst="chord">
              <a:avLst>
                <a:gd name="adj1" fmla="val 5530856"/>
                <a:gd name="adj2" fmla="val 16200000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14" name="Chord 13">
            <a:extLst>
              <a:ext uri="{FF2B5EF4-FFF2-40B4-BE49-F238E27FC236}">
                <a16:creationId xmlns="" xmlns:a16="http://schemas.microsoft.com/office/drawing/2014/main" id="{FD4F300D-8CED-4DDC-BED8-4C556BB203D5}"/>
              </a:ext>
            </a:extLst>
          </p:cNvPr>
          <p:cNvSpPr/>
          <p:nvPr/>
        </p:nvSpPr>
        <p:spPr>
          <a:xfrm>
            <a:off x="8668434" y="2599207"/>
            <a:ext cx="907106" cy="729901"/>
          </a:xfrm>
          <a:prstGeom prst="chord">
            <a:avLst>
              <a:gd name="adj1" fmla="val 5530856"/>
              <a:gd name="adj2" fmla="val 162000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Chord 14">
            <a:extLst>
              <a:ext uri="{FF2B5EF4-FFF2-40B4-BE49-F238E27FC236}">
                <a16:creationId xmlns="" xmlns:a16="http://schemas.microsoft.com/office/drawing/2014/main" id="{2D40AD9C-895E-4D4A-95FC-D835108B2A9F}"/>
              </a:ext>
            </a:extLst>
          </p:cNvPr>
          <p:cNvSpPr/>
          <p:nvPr/>
        </p:nvSpPr>
        <p:spPr>
          <a:xfrm rot="10800000">
            <a:off x="9928814" y="2583039"/>
            <a:ext cx="907106" cy="729901"/>
          </a:xfrm>
          <a:prstGeom prst="chord">
            <a:avLst>
              <a:gd name="adj1" fmla="val 5530856"/>
              <a:gd name="adj2" fmla="val 162000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CA059A2E-050E-44B7-9989-67F86F7CBB8E}"/>
              </a:ext>
            </a:extLst>
          </p:cNvPr>
          <p:cNvGrpSpPr/>
          <p:nvPr/>
        </p:nvGrpSpPr>
        <p:grpSpPr>
          <a:xfrm>
            <a:off x="5407817" y="5177864"/>
            <a:ext cx="2171700" cy="1187452"/>
            <a:chOff x="9245600" y="2184400"/>
            <a:chExt cx="2189162" cy="1384302"/>
          </a:xfrm>
        </p:grpSpPr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F25717D1-B5C0-4579-953F-31B83C4B67E4}"/>
                </a:ext>
              </a:extLst>
            </p:cNvPr>
            <p:cNvSpPr/>
            <p:nvPr/>
          </p:nvSpPr>
          <p:spPr>
            <a:xfrm>
              <a:off x="9245600" y="2184400"/>
              <a:ext cx="2189162" cy="13843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 smtClean="0">
                  <a:latin typeface="Arial" pitchFamily="34" charset="0"/>
                  <a:cs typeface="Arial" pitchFamily="34" charset="0"/>
                </a:rPr>
                <a:t>Resolve</a:t>
              </a:r>
            </a:p>
            <a:p>
              <a:pPr algn="ctr"/>
              <a:r>
                <a:rPr lang="en-IN" dirty="0" smtClean="0">
                  <a:latin typeface="Arial" pitchFamily="34" charset="0"/>
                  <a:cs typeface="Arial" pitchFamily="34" charset="0"/>
                </a:rPr>
                <a:t>Base light </a:t>
              </a:r>
              <a:endParaRPr lang="en-IN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Chord 17">
              <a:extLst>
                <a:ext uri="{FF2B5EF4-FFF2-40B4-BE49-F238E27FC236}">
                  <a16:creationId xmlns="" xmlns:a16="http://schemas.microsoft.com/office/drawing/2014/main" id="{59B97EDF-6406-40A0-8589-446208A1989A}"/>
                </a:ext>
              </a:extLst>
            </p:cNvPr>
            <p:cNvSpPr/>
            <p:nvPr/>
          </p:nvSpPr>
          <p:spPr>
            <a:xfrm>
              <a:off x="9245600" y="2444750"/>
              <a:ext cx="914400" cy="850900"/>
            </a:xfrm>
            <a:prstGeom prst="chord">
              <a:avLst>
                <a:gd name="adj1" fmla="val 5530856"/>
                <a:gd name="adj2" fmla="val 16200000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" name="Chord 18">
              <a:extLst>
                <a:ext uri="{FF2B5EF4-FFF2-40B4-BE49-F238E27FC236}">
                  <a16:creationId xmlns="" xmlns:a16="http://schemas.microsoft.com/office/drawing/2014/main" id="{90B27429-79C5-40DB-84EA-7CADB601D793}"/>
                </a:ext>
              </a:extLst>
            </p:cNvPr>
            <p:cNvSpPr/>
            <p:nvPr/>
          </p:nvSpPr>
          <p:spPr>
            <a:xfrm rot="10800000">
              <a:off x="10520362" y="2438399"/>
              <a:ext cx="914400" cy="850900"/>
            </a:xfrm>
            <a:prstGeom prst="chord">
              <a:avLst>
                <a:gd name="adj1" fmla="val 5530856"/>
                <a:gd name="adj2" fmla="val 16200000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FED5C700-3FC7-427B-9945-EAB46B2AC062}"/>
              </a:ext>
            </a:extLst>
          </p:cNvPr>
          <p:cNvGrpSpPr/>
          <p:nvPr/>
        </p:nvGrpSpPr>
        <p:grpSpPr>
          <a:xfrm>
            <a:off x="3395603" y="3953557"/>
            <a:ext cx="2171700" cy="1187452"/>
            <a:chOff x="9245600" y="2184400"/>
            <a:chExt cx="2189162" cy="1384302"/>
          </a:xfrm>
        </p:grpSpPr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354475B0-B598-4504-B561-16FAE41F43EB}"/>
                </a:ext>
              </a:extLst>
            </p:cNvPr>
            <p:cNvSpPr/>
            <p:nvPr/>
          </p:nvSpPr>
          <p:spPr>
            <a:xfrm>
              <a:off x="9245600" y="2184400"/>
              <a:ext cx="2189162" cy="13843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>
                  <a:latin typeface="Arial" pitchFamily="34" charset="0"/>
                  <a:cs typeface="Arial" pitchFamily="34" charset="0"/>
                </a:rPr>
                <a:t>Nuke</a:t>
              </a:r>
            </a:p>
            <a:p>
              <a:pPr algn="ctr"/>
              <a:r>
                <a:rPr lang="en-IN" dirty="0" smtClean="0">
                  <a:latin typeface="Arial" pitchFamily="34" charset="0"/>
                  <a:cs typeface="Arial" pitchFamily="34" charset="0"/>
                </a:rPr>
                <a:t>Mocha</a:t>
              </a:r>
            </a:p>
            <a:p>
              <a:pPr algn="ctr"/>
              <a:r>
                <a:rPr lang="en-IN" dirty="0" smtClean="0">
                  <a:latin typeface="Arial" pitchFamily="34" charset="0"/>
                  <a:cs typeface="Arial" pitchFamily="34" charset="0"/>
                </a:rPr>
                <a:t>Silhouette</a:t>
              </a:r>
              <a:endParaRPr lang="en-IN" dirty="0"/>
            </a:p>
          </p:txBody>
        </p:sp>
        <p:sp>
          <p:nvSpPr>
            <p:cNvPr id="22" name="Chord 21">
              <a:extLst>
                <a:ext uri="{FF2B5EF4-FFF2-40B4-BE49-F238E27FC236}">
                  <a16:creationId xmlns="" xmlns:a16="http://schemas.microsoft.com/office/drawing/2014/main" id="{8D8CC5D3-4AEE-4D84-B7EE-E0FE4937532E}"/>
                </a:ext>
              </a:extLst>
            </p:cNvPr>
            <p:cNvSpPr/>
            <p:nvPr/>
          </p:nvSpPr>
          <p:spPr>
            <a:xfrm>
              <a:off x="9245600" y="2444750"/>
              <a:ext cx="914400" cy="850900"/>
            </a:xfrm>
            <a:prstGeom prst="chord">
              <a:avLst>
                <a:gd name="adj1" fmla="val 5530856"/>
                <a:gd name="adj2" fmla="val 16200000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Chord 22">
              <a:extLst>
                <a:ext uri="{FF2B5EF4-FFF2-40B4-BE49-F238E27FC236}">
                  <a16:creationId xmlns="" xmlns:a16="http://schemas.microsoft.com/office/drawing/2014/main" id="{FCB84CD5-B62E-4447-A0AD-B8AF7CF8A440}"/>
                </a:ext>
              </a:extLst>
            </p:cNvPr>
            <p:cNvSpPr/>
            <p:nvPr/>
          </p:nvSpPr>
          <p:spPr>
            <a:xfrm rot="10800000">
              <a:off x="10520362" y="2438399"/>
              <a:ext cx="914400" cy="850900"/>
            </a:xfrm>
            <a:prstGeom prst="chord">
              <a:avLst>
                <a:gd name="adj1" fmla="val 5530856"/>
                <a:gd name="adj2" fmla="val 16200000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764E5C09-9AC4-4D90-AF76-B06A47ACCFC4}"/>
              </a:ext>
            </a:extLst>
          </p:cNvPr>
          <p:cNvGrpSpPr/>
          <p:nvPr/>
        </p:nvGrpSpPr>
        <p:grpSpPr>
          <a:xfrm>
            <a:off x="2160563" y="2438399"/>
            <a:ext cx="2171700" cy="1187452"/>
            <a:chOff x="9245600" y="2184400"/>
            <a:chExt cx="2189162" cy="1384302"/>
          </a:xfrm>
        </p:grpSpPr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2E909965-5015-48FC-9D49-60CD01507119}"/>
                </a:ext>
              </a:extLst>
            </p:cNvPr>
            <p:cNvSpPr/>
            <p:nvPr/>
          </p:nvSpPr>
          <p:spPr>
            <a:xfrm>
              <a:off x="9245600" y="2184400"/>
              <a:ext cx="2189162" cy="13843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>
                  <a:latin typeface="Arial" pitchFamily="34" charset="0"/>
                  <a:cs typeface="Arial" pitchFamily="34" charset="0"/>
                </a:rPr>
                <a:t>Maya</a:t>
              </a:r>
              <a:br>
                <a:rPr lang="en-IN" dirty="0">
                  <a:latin typeface="Arial" pitchFamily="34" charset="0"/>
                  <a:cs typeface="Arial" pitchFamily="34" charset="0"/>
                </a:rPr>
              </a:br>
              <a:r>
                <a:rPr lang="en-IN" dirty="0">
                  <a:latin typeface="Arial" pitchFamily="34" charset="0"/>
                  <a:cs typeface="Arial" pitchFamily="34" charset="0"/>
                </a:rPr>
                <a:t>2016 2017 </a:t>
              </a:r>
            </a:p>
          </p:txBody>
        </p:sp>
        <p:sp>
          <p:nvSpPr>
            <p:cNvPr id="5" name="Chord 4">
              <a:extLst>
                <a:ext uri="{FF2B5EF4-FFF2-40B4-BE49-F238E27FC236}">
                  <a16:creationId xmlns="" xmlns:a16="http://schemas.microsoft.com/office/drawing/2014/main" id="{721E2A75-BA78-4115-93DF-35380F8C6AA1}"/>
                </a:ext>
              </a:extLst>
            </p:cNvPr>
            <p:cNvSpPr/>
            <p:nvPr/>
          </p:nvSpPr>
          <p:spPr>
            <a:xfrm>
              <a:off x="9245600" y="2444750"/>
              <a:ext cx="914400" cy="850900"/>
            </a:xfrm>
            <a:prstGeom prst="chord">
              <a:avLst>
                <a:gd name="adj1" fmla="val 5530856"/>
                <a:gd name="adj2" fmla="val 16200000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" name="Chord 5">
              <a:extLst>
                <a:ext uri="{FF2B5EF4-FFF2-40B4-BE49-F238E27FC236}">
                  <a16:creationId xmlns="" xmlns:a16="http://schemas.microsoft.com/office/drawing/2014/main" id="{676235E5-1E61-47A7-A1B2-6CA490F76389}"/>
                </a:ext>
              </a:extLst>
            </p:cNvPr>
            <p:cNvSpPr/>
            <p:nvPr/>
          </p:nvSpPr>
          <p:spPr>
            <a:xfrm rot="10800000">
              <a:off x="10520362" y="2438399"/>
              <a:ext cx="914400" cy="850900"/>
            </a:xfrm>
            <a:prstGeom prst="chord">
              <a:avLst>
                <a:gd name="adj1" fmla="val 5530856"/>
                <a:gd name="adj2" fmla="val 16200000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757" y="2026920"/>
            <a:ext cx="2189163" cy="2007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395" y="2649409"/>
            <a:ext cx="47625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795" y="2637307"/>
            <a:ext cx="47625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792" y="2599207"/>
            <a:ext cx="47625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384" y="2580974"/>
            <a:ext cx="47625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265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610232-291E-4EE2-90EA-CDAF45F2E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dirty="0">
                <a:latin typeface="Arial" pitchFamily="34" charset="0"/>
                <a:cs typeface="Arial" pitchFamily="34" charset="0"/>
              </a:rPr>
              <a:t>Excent | Future Irons in Fire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A0FA8104-8349-46EF-8EF8-EB5E79E2AA09}"/>
              </a:ext>
            </a:extLst>
          </p:cNvPr>
          <p:cNvSpPr/>
          <p:nvPr/>
        </p:nvSpPr>
        <p:spPr>
          <a:xfrm>
            <a:off x="1538260" y="4443877"/>
            <a:ext cx="10252609" cy="14059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 addition to 2D &amp; 3D Animations services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with our existing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clientele we have plans to continue Post-Production services with our new clients.</a:t>
            </a:r>
            <a:endParaRPr lang="en-IN" sz="24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84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610232-291E-4EE2-90EA-CDAF45F2E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975" y="685800"/>
            <a:ext cx="9896475" cy="2743199"/>
          </a:xfrm>
        </p:spPr>
        <p:txBody>
          <a:bodyPr>
            <a:normAutofit/>
          </a:bodyPr>
          <a:lstStyle/>
          <a:p>
            <a:pPr algn="l"/>
            <a:r>
              <a:rPr lang="en-IN" sz="2800" dirty="0">
                <a:latin typeface="Arial" pitchFamily="34" charset="0"/>
                <a:cs typeface="Arial" pitchFamily="34" charset="0"/>
              </a:rPr>
              <a:t>Ladies and Gentlemen</a:t>
            </a:r>
            <a:br>
              <a:rPr lang="en-IN" sz="2800" dirty="0">
                <a:latin typeface="Arial" pitchFamily="34" charset="0"/>
                <a:cs typeface="Arial" pitchFamily="34" charset="0"/>
              </a:rPr>
            </a:br>
            <a:r>
              <a:rPr lang="en-IN" sz="2800" dirty="0">
                <a:latin typeface="Arial" pitchFamily="34" charset="0"/>
                <a:cs typeface="Arial" pitchFamily="34" charset="0"/>
              </a:rPr>
              <a:t>                               Thank you for your time</a:t>
            </a:r>
            <a:br>
              <a:rPr lang="en-IN" sz="2800" dirty="0">
                <a:latin typeface="Arial" pitchFamily="34" charset="0"/>
                <a:cs typeface="Arial" pitchFamily="34" charset="0"/>
              </a:rPr>
            </a:br>
            <a:r>
              <a:rPr lang="en-IN" sz="2800" dirty="0">
                <a:latin typeface="Arial" pitchFamily="34" charset="0"/>
                <a:cs typeface="Arial" pitchFamily="34" charset="0"/>
              </a:rPr>
              <a:t>                                                    And Do please </a:t>
            </a:r>
            <a:r>
              <a:rPr lang="en-IN" sz="2800" dirty="0" smtClean="0">
                <a:latin typeface="Arial" pitchFamily="34" charset="0"/>
                <a:cs typeface="Arial" pitchFamily="34" charset="0"/>
              </a:rPr>
              <a:t>reach us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….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652C046-5265-48DD-99C7-783ADE28F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95500" y="4037124"/>
            <a:ext cx="4314825" cy="1487376"/>
          </a:xfrm>
        </p:spPr>
        <p:txBody>
          <a:bodyPr>
            <a:noAutofit/>
          </a:bodyPr>
          <a:lstStyle/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Director  -    Vilas Rane </a:t>
            </a:r>
          </a:p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     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Call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:- +91  75079 07231.  +91 82087 15434.       </a:t>
            </a: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email  -  </a:t>
            </a:r>
            <a:r>
              <a:rPr lang="en-US" sz="1400" dirty="0" smtClean="0">
                <a:latin typeface="Arial" pitchFamily="34" charset="0"/>
                <a:cs typeface="Arial" pitchFamily="34" charset="0"/>
                <a:hlinkClick r:id="rId2"/>
              </a:rPr>
              <a:t>ranesvilas@gmail.com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ranevilas@excentanimation.com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BC94630-20CC-4E5D-840E-A348384349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97808" y="6309243"/>
            <a:ext cx="9210819" cy="490278"/>
          </a:xfrm>
        </p:spPr>
        <p:txBody>
          <a:bodyPr>
            <a:normAutofit/>
          </a:bodyPr>
          <a:lstStyle/>
          <a:p>
            <a:r>
              <a:rPr lang="en-IN" sz="20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Office : </a:t>
            </a:r>
            <a:r>
              <a:rPr lang="en-IN" sz="20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B-403. Minerva Heights. </a:t>
            </a:r>
            <a:r>
              <a:rPr lang="en-IN" sz="2000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Nahur</a:t>
            </a:r>
            <a:r>
              <a:rPr lang="en-IN" sz="20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Road. </a:t>
            </a:r>
            <a:r>
              <a:rPr lang="en-IN" sz="2000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Mulund</a:t>
            </a:r>
            <a:r>
              <a:rPr lang="en-IN" sz="20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(West) Mumbai-400080.</a:t>
            </a:r>
            <a:endParaRPr lang="en-IN" sz="20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="" xmlns:a16="http://schemas.microsoft.com/office/drawing/2014/main" id="{C8C034FD-7B36-4BEF-94C5-4FF5D5A1781D}"/>
              </a:ext>
            </a:extLst>
          </p:cNvPr>
          <p:cNvSpPr txBox="1">
            <a:spLocks/>
          </p:cNvSpPr>
          <p:nvPr/>
        </p:nvSpPr>
        <p:spPr>
          <a:xfrm>
            <a:off x="6267450" y="4037124"/>
            <a:ext cx="4257675" cy="12397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Director  -  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Vaishali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Rane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lvl="1" algn="ctr"/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Call:-  +91  9920159955</a:t>
            </a:r>
          </a:p>
          <a:p>
            <a:pPr lvl="1" algn="r"/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email  -  vaishumakeup@gmail.com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="" xmlns:a16="http://schemas.microsoft.com/office/drawing/2014/main" id="{8485F75F-0360-4A2B-B52B-E09A4735FD68}"/>
              </a:ext>
            </a:extLst>
          </p:cNvPr>
          <p:cNvSpPr txBox="1">
            <a:spLocks/>
          </p:cNvSpPr>
          <p:nvPr/>
        </p:nvSpPr>
        <p:spPr>
          <a:xfrm>
            <a:off x="6652438" y="4037125"/>
            <a:ext cx="5128759" cy="1016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sz="1400" b="1" dirty="0"/>
          </a:p>
          <a:p>
            <a:pPr lvl="1" algn="r"/>
            <a:r>
              <a:rPr lang="en-US" sz="1400" dirty="0">
                <a:solidFill>
                  <a:schemeClr val="tx1"/>
                </a:solidFill>
              </a:rPr>
              <a:t>                     </a:t>
            </a:r>
          </a:p>
          <a:p>
            <a:pPr lvl="1" algn="r"/>
            <a:r>
              <a:rPr lang="en-US" sz="1400" dirty="0">
                <a:solidFill>
                  <a:schemeClr val="tx1"/>
                </a:solidFill>
              </a:rPr>
              <a:t>           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24349" y="5676900"/>
            <a:ext cx="4752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You can also reach us at                           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info@excentanimation.com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63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A279E5-3677-4990-8E96-B88DEE77E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724" y="647699"/>
            <a:ext cx="5426158" cy="1371600"/>
          </a:xfrm>
        </p:spPr>
        <p:txBody>
          <a:bodyPr/>
          <a:lstStyle/>
          <a:p>
            <a:pPr algn="l"/>
            <a:r>
              <a:rPr lang="en-IN" dirty="0"/>
              <a:t>About </a:t>
            </a:r>
          </a:p>
        </p:txBody>
      </p:sp>
      <p:pic>
        <p:nvPicPr>
          <p:cNvPr id="6" name="Picture Placeholder 5" descr="A close up of graphics&#10;&#10;Description generated with high confidence">
            <a:extLst>
              <a:ext uri="{FF2B5EF4-FFF2-40B4-BE49-F238E27FC236}">
                <a16:creationId xmlns="" xmlns:a16="http://schemas.microsoft.com/office/drawing/2014/main" id="{EAB6F82F-FACB-4A98-81F3-6711616A560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6773" r="16773"/>
          <a:stretch>
            <a:fillRect/>
          </a:stretch>
        </p:blipFill>
        <p:spPr>
          <a:ln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46076A2-EF7C-4514-A54B-CF6AE6B515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82724" y="2260600"/>
            <a:ext cx="5426158" cy="3225800"/>
          </a:xfrm>
        </p:spPr>
        <p:txBody>
          <a:bodyPr>
            <a:normAutofit fontScale="85000" lnSpcReduction="20000"/>
          </a:bodyPr>
          <a:lstStyle/>
          <a:p>
            <a:pPr marL="0" indent="0" algn="l">
              <a:buNone/>
            </a:pPr>
            <a:r>
              <a:rPr lang="en-IN" sz="3900" dirty="0"/>
              <a:t>E</a:t>
            </a:r>
            <a:r>
              <a:rPr lang="en-IN" sz="2800" dirty="0"/>
              <a:t>xcent</a:t>
            </a:r>
            <a:r>
              <a:rPr lang="en-IN" sz="2100" dirty="0"/>
              <a:t> </a:t>
            </a:r>
            <a:r>
              <a:rPr lang="en-IN" sz="2000" dirty="0"/>
              <a:t>Animation was and is a constant evaluation. </a:t>
            </a:r>
          </a:p>
          <a:p>
            <a:pPr marL="0" indent="0" algn="l">
              <a:spcAft>
                <a:spcPts val="1200"/>
              </a:spcAft>
              <a:buNone/>
            </a:pPr>
            <a:r>
              <a:rPr lang="en-IN" sz="2000" dirty="0"/>
              <a:t>It is the outcome of </a:t>
            </a:r>
            <a:r>
              <a:rPr lang="en-IN" sz="2000" dirty="0" smtClean="0"/>
              <a:t>a </a:t>
            </a:r>
            <a:r>
              <a:rPr lang="en-IN" sz="2000" dirty="0"/>
              <a:t>young </a:t>
            </a:r>
            <a:r>
              <a:rPr lang="en-IN" sz="2000" dirty="0" smtClean="0"/>
              <a:t>entrepreneur, </a:t>
            </a:r>
            <a:r>
              <a:rPr lang="en-IN" sz="2000" dirty="0"/>
              <a:t>who firmly believed in the limitless confidence of a client and immersed </a:t>
            </a:r>
            <a:r>
              <a:rPr lang="en-IN" sz="2000" dirty="0" smtClean="0"/>
              <a:t>himself </a:t>
            </a:r>
            <a:r>
              <a:rPr lang="en-IN" sz="2000" dirty="0"/>
              <a:t>in work, to arrive at an interesting juncture. </a:t>
            </a:r>
          </a:p>
          <a:p>
            <a:pPr marL="0" indent="0" algn="l">
              <a:buNone/>
            </a:pPr>
            <a:endParaRPr lang="en-IN" sz="2000" dirty="0"/>
          </a:p>
          <a:p>
            <a:pPr marL="0" indent="0" algn="l">
              <a:buNone/>
            </a:pPr>
            <a:r>
              <a:rPr lang="en-IN" sz="3900" dirty="0"/>
              <a:t>T</a:t>
            </a:r>
            <a:r>
              <a:rPr lang="en-IN" sz="2800" dirty="0"/>
              <a:t>he</a:t>
            </a:r>
            <a:r>
              <a:rPr lang="en-IN" sz="2000" dirty="0"/>
              <a:t> company was formed  much later …..</a:t>
            </a:r>
          </a:p>
          <a:p>
            <a:pPr marL="0" indent="0" algn="l">
              <a:buNone/>
            </a:pPr>
            <a:endParaRPr lang="en-IN" sz="2000" dirty="0"/>
          </a:p>
          <a:p>
            <a:pPr marL="0" indent="0" algn="l">
              <a:buNone/>
            </a:pPr>
            <a:r>
              <a:rPr lang="en-IN" sz="2000" dirty="0"/>
              <a:t>….. In </a:t>
            </a:r>
            <a:r>
              <a:rPr lang="en-IN" sz="2000" dirty="0" smtClean="0"/>
              <a:t>June 2017.</a:t>
            </a:r>
            <a:endParaRPr lang="en-IN" sz="2000" dirty="0"/>
          </a:p>
          <a:p>
            <a:pPr algn="l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8706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E5B7C1-3ED6-46FF-A2A3-2AEDB3A16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485777"/>
            <a:ext cx="10018713" cy="733424"/>
          </a:xfrm>
        </p:spPr>
        <p:txBody>
          <a:bodyPr/>
          <a:lstStyle/>
          <a:p>
            <a:pPr algn="l"/>
            <a:r>
              <a:rPr lang="en-IN" dirty="0" smtClean="0"/>
              <a:t>                               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About Promoters</a:t>
            </a:r>
            <a:endParaRPr lang="en-IN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B308F32-80CF-402E-92C6-1956818F1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4501" y="1047750"/>
            <a:ext cx="9553574" cy="628651"/>
          </a:xfrm>
        </p:spPr>
        <p:txBody>
          <a:bodyPr/>
          <a:lstStyle/>
          <a:p>
            <a:r>
              <a:rPr lang="en-IN" sz="2400" dirty="0" smtClean="0">
                <a:latin typeface="Arial" pitchFamily="34" charset="0"/>
                <a:cs typeface="Arial" pitchFamily="34" charset="0"/>
              </a:rPr>
              <a:t>            Vilas </a:t>
            </a:r>
            <a:r>
              <a:rPr lang="en-IN" sz="2400" dirty="0" err="1" smtClean="0">
                <a:latin typeface="Arial" pitchFamily="34" charset="0"/>
                <a:cs typeface="Arial" pitchFamily="34" charset="0"/>
              </a:rPr>
              <a:t>Rane</a:t>
            </a:r>
            <a:r>
              <a:rPr lang="en-IN" sz="2400" dirty="0" smtClean="0">
                <a:latin typeface="Arial" pitchFamily="34" charset="0"/>
                <a:cs typeface="Arial" pitchFamily="34" charset="0"/>
              </a:rPr>
              <a:t>                                                 </a:t>
            </a:r>
            <a:r>
              <a:rPr lang="en-IN" sz="2400" dirty="0" err="1" smtClean="0">
                <a:latin typeface="Arial" pitchFamily="34" charset="0"/>
                <a:cs typeface="Arial" pitchFamily="34" charset="0"/>
              </a:rPr>
              <a:t>Vaishali</a:t>
            </a:r>
            <a:r>
              <a:rPr lang="en-IN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N" sz="2400" dirty="0" err="1" smtClean="0">
                <a:latin typeface="Arial" pitchFamily="34" charset="0"/>
                <a:cs typeface="Arial" pitchFamily="34" charset="0"/>
              </a:rPr>
              <a:t>Rane</a:t>
            </a:r>
            <a:endParaRPr lang="en-IN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="" xmlns:a16="http://schemas.microsoft.com/office/drawing/2014/main" id="{5C42E939-A9E2-426F-81D4-3D99A36400EC}"/>
              </a:ext>
            </a:extLst>
          </p:cNvPr>
          <p:cNvSpPr txBox="1">
            <a:spLocks/>
          </p:cNvSpPr>
          <p:nvPr/>
        </p:nvSpPr>
        <p:spPr>
          <a:xfrm>
            <a:off x="1772179" y="3838576"/>
            <a:ext cx="9819746" cy="2819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IN" sz="1200" dirty="0" smtClean="0">
                <a:latin typeface="Arial" pitchFamily="34" charset="0"/>
                <a:cs typeface="Arial" pitchFamily="34" charset="0"/>
              </a:rPr>
              <a:t>Overall Experience </a:t>
            </a:r>
            <a:r>
              <a:rPr lang="en-IN" sz="1200" dirty="0">
                <a:latin typeface="Arial" pitchFamily="34" charset="0"/>
                <a:cs typeface="Arial" pitchFamily="34" charset="0"/>
              </a:rPr>
              <a:t>of  </a:t>
            </a:r>
            <a:r>
              <a:rPr lang="en-IN" sz="1200" dirty="0" smtClean="0">
                <a:latin typeface="Arial" pitchFamily="34" charset="0"/>
                <a:cs typeface="Arial" pitchFamily="34" charset="0"/>
              </a:rPr>
              <a:t>26 </a:t>
            </a:r>
            <a:r>
              <a:rPr lang="en-IN" sz="1200" dirty="0">
                <a:latin typeface="Arial" pitchFamily="34" charset="0"/>
                <a:cs typeface="Arial" pitchFamily="34" charset="0"/>
              </a:rPr>
              <a:t>+ years </a:t>
            </a:r>
            <a:r>
              <a:rPr lang="en-IN" sz="12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Overall </a:t>
            </a:r>
            <a:r>
              <a:rPr lang="en-IN" sz="1200" dirty="0">
                <a:latin typeface="Arial" pitchFamily="34" charset="0"/>
                <a:cs typeface="Arial" pitchFamily="34" charset="0"/>
              </a:rPr>
              <a:t>experience of 18 + </a:t>
            </a:r>
            <a:r>
              <a:rPr lang="en-IN" sz="1200" dirty="0" smtClean="0">
                <a:latin typeface="Arial" pitchFamily="34" charset="0"/>
                <a:cs typeface="Arial" pitchFamily="34" charset="0"/>
              </a:rPr>
              <a:t>years in various                                                                                          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IN" sz="1200" dirty="0" smtClean="0">
                <a:latin typeface="Arial" pitchFamily="34" charset="0"/>
                <a:cs typeface="Arial" pitchFamily="34" charset="0"/>
              </a:rPr>
              <a:t>Of which 12 + years in Media &amp; Entertainment Industry</a:t>
            </a:r>
            <a:r>
              <a:rPr lang="en-IN" sz="1200" dirty="0">
                <a:latin typeface="Arial" pitchFamily="34" charset="0"/>
                <a:cs typeface="Arial" pitchFamily="34" charset="0"/>
              </a:rPr>
              <a:t>. </a:t>
            </a:r>
            <a:r>
              <a:rPr lang="en-IN" sz="1200" dirty="0" smtClean="0">
                <a:latin typeface="Arial" pitchFamily="34" charset="0"/>
                <a:cs typeface="Arial" pitchFamily="34" charset="0"/>
              </a:rPr>
              <a:t>                                                  Departments of Media &amp; Entertainment Industry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IN" sz="1200" dirty="0" smtClean="0">
                <a:latin typeface="Arial" pitchFamily="34" charset="0"/>
                <a:cs typeface="Arial" pitchFamily="34" charset="0"/>
              </a:rPr>
              <a:t>Film </a:t>
            </a:r>
            <a:r>
              <a:rPr lang="en-IN" sz="1200" dirty="0">
                <a:latin typeface="Arial" pitchFamily="34" charset="0"/>
                <a:cs typeface="Arial" pitchFamily="34" charset="0"/>
              </a:rPr>
              <a:t>Restoration. Content Processing, Authoring. Q.C.</a:t>
            </a:r>
            <a:r>
              <a:rPr lang="en-IN" sz="1200" dirty="0" smtClean="0">
                <a:latin typeface="Arial" pitchFamily="34" charset="0"/>
                <a:cs typeface="Arial" pitchFamily="34" charset="0"/>
              </a:rPr>
              <a:t>                                                     With </a:t>
            </a:r>
            <a:r>
              <a:rPr lang="en-IN" sz="1200" dirty="0" err="1" smtClean="0">
                <a:latin typeface="Arial" pitchFamily="34" charset="0"/>
                <a:cs typeface="Arial" pitchFamily="34" charset="0"/>
              </a:rPr>
              <a:t>Excent</a:t>
            </a:r>
            <a:r>
              <a:rPr lang="en-IN" sz="1200" dirty="0" smtClean="0">
                <a:latin typeface="Arial" pitchFamily="34" charset="0"/>
                <a:cs typeface="Arial" pitchFamily="34" charset="0"/>
              </a:rPr>
              <a:t> Animation Studios since last 6 years   </a:t>
            </a:r>
            <a:endParaRPr lang="en-IN" sz="12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IN" sz="1200" dirty="0" smtClean="0">
                <a:latin typeface="Arial" pitchFamily="34" charset="0"/>
                <a:cs typeface="Arial" pitchFamily="34" charset="0"/>
              </a:rPr>
              <a:t>Transcoding</a:t>
            </a:r>
            <a:r>
              <a:rPr lang="en-IN" sz="1200" dirty="0">
                <a:latin typeface="Arial" pitchFamily="34" charset="0"/>
                <a:cs typeface="Arial" pitchFamily="34" charset="0"/>
              </a:rPr>
              <a:t>, </a:t>
            </a:r>
            <a:r>
              <a:rPr lang="en-IN" sz="1200" dirty="0" smtClean="0">
                <a:latin typeface="Arial" pitchFamily="34" charset="0"/>
                <a:cs typeface="Arial" pitchFamily="34" charset="0"/>
              </a:rPr>
              <a:t>Editing, 2D, 3D Animation</a:t>
            </a:r>
            <a:r>
              <a:rPr lang="en-IN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1200" dirty="0" smtClean="0">
                <a:latin typeface="Arial" pitchFamily="34" charset="0"/>
                <a:cs typeface="Arial" pitchFamily="34" charset="0"/>
              </a:rPr>
              <a:t>etc.                                                                                                          </a:t>
            </a:r>
            <a:endParaRPr lang="en-IN" sz="12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IN" sz="1200" dirty="0">
                <a:latin typeface="Arial" pitchFamily="34" charset="0"/>
                <a:cs typeface="Arial" pitchFamily="34" charset="0"/>
              </a:rPr>
              <a:t>Worked </a:t>
            </a:r>
            <a:r>
              <a:rPr lang="en-IN" sz="1200" dirty="0" smtClean="0">
                <a:latin typeface="Arial" pitchFamily="34" charset="0"/>
                <a:cs typeface="Arial" pitchFamily="34" charset="0"/>
              </a:rPr>
              <a:t>in various </a:t>
            </a:r>
            <a:r>
              <a:rPr lang="en-IN" sz="1200" dirty="0">
                <a:latin typeface="Arial" pitchFamily="34" charset="0"/>
                <a:cs typeface="Arial" pitchFamily="34" charset="0"/>
              </a:rPr>
              <a:t>studios  </a:t>
            </a:r>
            <a:r>
              <a:rPr lang="en-IN" sz="1200" dirty="0" smtClean="0">
                <a:latin typeface="Arial" pitchFamily="34" charset="0"/>
                <a:cs typeface="Arial" pitchFamily="34" charset="0"/>
              </a:rPr>
              <a:t>across  Mumbai.  To name a few.                                                                                                               </a:t>
            </a:r>
            <a:endParaRPr lang="en-IN" sz="1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IN" sz="1200" dirty="0">
                <a:latin typeface="Arial" pitchFamily="34" charset="0"/>
                <a:cs typeface="Arial" pitchFamily="34" charset="0"/>
              </a:rPr>
              <a:t>      </a:t>
            </a:r>
            <a:r>
              <a:rPr lang="en-IN" sz="1200" dirty="0" smtClean="0">
                <a:latin typeface="Arial" pitchFamily="34" charset="0"/>
                <a:cs typeface="Arial" pitchFamily="34" charset="0"/>
              </a:rPr>
              <a:t>       “</a:t>
            </a:r>
            <a:r>
              <a:rPr lang="en-IN" sz="1200" dirty="0">
                <a:latin typeface="Arial" pitchFamily="34" charset="0"/>
                <a:cs typeface="Arial" pitchFamily="34" charset="0"/>
              </a:rPr>
              <a:t>Digital Canvas India Ltd</a:t>
            </a:r>
            <a:r>
              <a:rPr lang="en-IN" sz="1200" dirty="0" smtClean="0">
                <a:latin typeface="Arial" pitchFamily="34" charset="0"/>
                <a:cs typeface="Arial" pitchFamily="34" charset="0"/>
              </a:rPr>
              <a:t>”                                                                                                                              </a:t>
            </a:r>
            <a:endParaRPr lang="en-IN" sz="1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IN" sz="1200" dirty="0">
                <a:latin typeface="Arial" pitchFamily="34" charset="0"/>
                <a:cs typeface="Arial" pitchFamily="34" charset="0"/>
              </a:rPr>
              <a:t>        </a:t>
            </a:r>
            <a:r>
              <a:rPr lang="en-IN" sz="1200" dirty="0" smtClean="0">
                <a:latin typeface="Arial" pitchFamily="34" charset="0"/>
                <a:cs typeface="Arial" pitchFamily="34" charset="0"/>
              </a:rPr>
              <a:t>     “</a:t>
            </a:r>
            <a:r>
              <a:rPr lang="en-IN" sz="1200" dirty="0">
                <a:latin typeface="Arial" pitchFamily="34" charset="0"/>
                <a:cs typeface="Arial" pitchFamily="34" charset="0"/>
              </a:rPr>
              <a:t>Digital Media Imaging Ltd” </a:t>
            </a:r>
            <a:r>
              <a:rPr lang="en-IN" sz="12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  </a:t>
            </a:r>
            <a:endParaRPr lang="en-IN" sz="1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IN" sz="1200" dirty="0">
                <a:latin typeface="Arial" pitchFamily="34" charset="0"/>
                <a:cs typeface="Arial" pitchFamily="34" charset="0"/>
              </a:rPr>
              <a:t>        </a:t>
            </a:r>
            <a:r>
              <a:rPr lang="en-IN" sz="1200" dirty="0" smtClean="0">
                <a:latin typeface="Arial" pitchFamily="34" charset="0"/>
                <a:cs typeface="Arial" pitchFamily="34" charset="0"/>
              </a:rPr>
              <a:t>     “</a:t>
            </a:r>
            <a:r>
              <a:rPr lang="en-IN" sz="1200" dirty="0">
                <a:latin typeface="Arial" pitchFamily="34" charset="0"/>
                <a:cs typeface="Arial" pitchFamily="34" charset="0"/>
              </a:rPr>
              <a:t>Reliance Media Entertainment Works Ltd</a:t>
            </a:r>
            <a:r>
              <a:rPr lang="en-IN" sz="1200" dirty="0" smtClean="0">
                <a:latin typeface="Arial" pitchFamily="34" charset="0"/>
                <a:cs typeface="Arial" pitchFamily="34" charset="0"/>
              </a:rPr>
              <a:t>”.</a:t>
            </a:r>
          </a:p>
          <a:p>
            <a:pPr marL="0" indent="0">
              <a:buNone/>
            </a:pPr>
            <a:r>
              <a:rPr lang="en-IN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1200" dirty="0" smtClean="0">
                <a:latin typeface="Arial" pitchFamily="34" charset="0"/>
                <a:cs typeface="Arial" pitchFamily="34" charset="0"/>
              </a:rPr>
              <a:t>            “ Ultra Media Entertainment Pvt Ltd”.</a:t>
            </a:r>
            <a:endParaRPr lang="en-IN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6">
            <a:extLst>
              <a:ext uri="{FF2B5EF4-FFF2-40B4-BE49-F238E27FC236}">
                <a16:creationId xmlns="" xmlns:a16="http://schemas.microsoft.com/office/drawing/2014/main" id="{5584CC09-F4EB-4860-8B23-8D4BDA99D87F}"/>
              </a:ext>
            </a:extLst>
          </p:cNvPr>
          <p:cNvSpPr txBox="1">
            <a:spLocks/>
          </p:cNvSpPr>
          <p:nvPr/>
        </p:nvSpPr>
        <p:spPr>
          <a:xfrm>
            <a:off x="6892536" y="4190998"/>
            <a:ext cx="3870079" cy="23504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IN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138" y="1672322"/>
            <a:ext cx="1602462" cy="1985278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75" y="1691084"/>
            <a:ext cx="1664494" cy="1966516"/>
          </a:xfrm>
        </p:spPr>
      </p:pic>
    </p:spTree>
    <p:extLst>
      <p:ext uri="{BB962C8B-B14F-4D97-AF65-F5344CB8AC3E}">
        <p14:creationId xmlns:p14="http://schemas.microsoft.com/office/powerpoint/2010/main" val="365341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74" y="685801"/>
            <a:ext cx="9353551" cy="1285874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Our Inspirations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1150" y="2314575"/>
            <a:ext cx="5000625" cy="533400"/>
          </a:xfrm>
        </p:spPr>
        <p:txBody>
          <a:bodyPr/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Ritanshu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Phalkhe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Mentor – Business Development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305051"/>
            <a:ext cx="4622537" cy="4572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Rahul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Patil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Mentor -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Creatives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Sambhaji\Downloads\ritansh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2875607"/>
            <a:ext cx="2162175" cy="189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ambhaji\Downloads\Rahu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398" y="2886224"/>
            <a:ext cx="2168102" cy="191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47850" y="5029200"/>
            <a:ext cx="47053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Is a familiar name in Indian world of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animation. 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With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6 Theatrical movies and over 15000 minute of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2D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TV Series delivered, he is the name relied upon when it come to delivery and client interface. </a:t>
            </a: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His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35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years in the industry is a guiding beacon for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us.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15150" y="5076825"/>
            <a:ext cx="4667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Is a well known name of 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ndian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animation industry Has strong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20+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years of experience in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film, television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, games. Worked in numerous studios of India and Australia like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 Big Animation,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Reliance Media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Works,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Jadoo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Works.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Luma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Pictures and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many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more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4161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C128AF-A142-4EC8-AE29-989E42D57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1495425"/>
            <a:ext cx="4263345" cy="1228725"/>
          </a:xfrm>
        </p:spPr>
        <p:txBody>
          <a:bodyPr>
            <a:normAutofit fontScale="90000"/>
          </a:bodyPr>
          <a:lstStyle/>
          <a:p>
            <a:pPr algn="l"/>
            <a:r>
              <a:rPr lang="en-IN" sz="3600" dirty="0">
                <a:latin typeface="Arial" pitchFamily="34" charset="0"/>
                <a:cs typeface="Arial" pitchFamily="34" charset="0"/>
              </a:rPr>
              <a:t>Successful Deliveries</a:t>
            </a:r>
            <a:r>
              <a:rPr lang="en-IN" dirty="0">
                <a:latin typeface="Arial" pitchFamily="34" charset="0"/>
                <a:cs typeface="Arial" pitchFamily="34" charset="0"/>
              </a:rPr>
              <a:t/>
            </a:r>
            <a:br>
              <a:rPr lang="en-IN" dirty="0">
                <a:latin typeface="Arial" pitchFamily="34" charset="0"/>
                <a:cs typeface="Arial" pitchFamily="34" charset="0"/>
              </a:rPr>
            </a:br>
            <a:r>
              <a:rPr lang="en-IN" dirty="0">
                <a:latin typeface="Arial" pitchFamily="34" charset="0"/>
                <a:cs typeface="Arial" pitchFamily="34" charset="0"/>
              </a:rPr>
              <a:t>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IN" dirty="0">
                <a:latin typeface="Arial" pitchFamily="34" charset="0"/>
                <a:cs typeface="Arial" pitchFamily="34" charset="0"/>
              </a:rPr>
              <a:t>Before Formation of Excent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9082838-785D-4058-BACD-75AC4AF4E0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84312" y="2865234"/>
            <a:ext cx="4221163" cy="3038339"/>
          </a:xfrm>
        </p:spPr>
        <p:txBody>
          <a:bodyPr>
            <a:normAutofit/>
          </a:bodyPr>
          <a:lstStyle/>
          <a:p>
            <a:pPr algn="l"/>
            <a:r>
              <a:rPr lang="en-IN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Our very first project  </a:t>
            </a:r>
            <a:br>
              <a:rPr lang="en-IN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en-IN" dirty="0"/>
              <a:t/>
            </a:r>
            <a:br>
              <a:rPr lang="en-IN" dirty="0"/>
            </a:br>
            <a:r>
              <a:rPr lang="en-IN" sz="2400" dirty="0">
                <a:latin typeface="Arial" pitchFamily="34" charset="0"/>
                <a:cs typeface="Arial" pitchFamily="34" charset="0"/>
              </a:rPr>
              <a:t>3D</a:t>
            </a:r>
            <a:r>
              <a:rPr lang="en-IN" dirty="0">
                <a:latin typeface="Arial" pitchFamily="34" charset="0"/>
                <a:cs typeface="Arial" pitchFamily="34" charset="0"/>
              </a:rPr>
              <a:t> Movie </a:t>
            </a:r>
          </a:p>
          <a:p>
            <a:pPr algn="l"/>
            <a:r>
              <a:rPr lang="en-IN" sz="2400" dirty="0">
                <a:latin typeface="Arial" pitchFamily="34" charset="0"/>
                <a:cs typeface="Arial" pitchFamily="34" charset="0"/>
              </a:rPr>
              <a:t>53</a:t>
            </a:r>
            <a:r>
              <a:rPr lang="en-IN" dirty="0">
                <a:latin typeface="Arial" pitchFamily="34" charset="0"/>
                <a:cs typeface="Arial" pitchFamily="34" charset="0"/>
              </a:rPr>
              <a:t> Minutes</a:t>
            </a:r>
          </a:p>
          <a:p>
            <a:pPr algn="l"/>
            <a:r>
              <a:rPr lang="en-IN" sz="2400" dirty="0" smtClean="0">
                <a:latin typeface="Arial" pitchFamily="34" charset="0"/>
                <a:cs typeface="Arial" pitchFamily="34" charset="0"/>
              </a:rPr>
              <a:t>12 </a:t>
            </a:r>
            <a:r>
              <a:rPr lang="en-IN" dirty="0">
                <a:latin typeface="Arial" pitchFamily="34" charset="0"/>
                <a:cs typeface="Arial" pitchFamily="34" charset="0"/>
              </a:rPr>
              <a:t>Months Delivery</a:t>
            </a:r>
          </a:p>
          <a:p>
            <a:pPr algn="l"/>
            <a:r>
              <a:rPr lang="en-IN" dirty="0" smtClean="0">
                <a:latin typeface="Arial" pitchFamily="34" charset="0"/>
                <a:cs typeface="Arial" pitchFamily="34" charset="0"/>
              </a:rPr>
              <a:t>New Rigs, Rig </a:t>
            </a:r>
            <a:r>
              <a:rPr lang="en-IN" dirty="0">
                <a:latin typeface="Arial" pitchFamily="34" charset="0"/>
                <a:cs typeface="Arial" pitchFamily="34" charset="0"/>
              </a:rPr>
              <a:t>Modification, Animation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Lip sync FX</a:t>
            </a:r>
            <a:r>
              <a:rPr lang="en-IN" dirty="0">
                <a:latin typeface="Arial" pitchFamily="34" charset="0"/>
                <a:cs typeface="Arial" pitchFamily="34" charset="0"/>
              </a:rPr>
              <a:t>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etc.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G:\HOTCM_FOLDER\PPT\H.O.T.C_Images\Moive\HOTC_MOVIE_POSTER_small.jpg">
            <a:extLst>
              <a:ext uri="{FF2B5EF4-FFF2-40B4-BE49-F238E27FC236}">
                <a16:creationId xmlns="" xmlns:a16="http://schemas.microsoft.com/office/drawing/2014/main" id="{971B385A-9986-4177-9933-22AE2B0D9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65234"/>
            <a:ext cx="5412716" cy="303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51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EB8DF264-293F-459E-B3CA-52CD45DDD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173" y="3429000"/>
            <a:ext cx="11136430" cy="300578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4C008227-BC3E-4941-A452-82AE604193F9}"/>
              </a:ext>
            </a:extLst>
          </p:cNvPr>
          <p:cNvSpPr txBox="1">
            <a:spLocks/>
          </p:cNvSpPr>
          <p:nvPr/>
        </p:nvSpPr>
        <p:spPr>
          <a:xfrm>
            <a:off x="6863255" y="213009"/>
            <a:ext cx="2638097" cy="3215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IN" sz="3800" dirty="0"/>
              <a:t>Successful Deliveries</a:t>
            </a:r>
            <a:br>
              <a:rPr lang="en-IN" sz="3800" dirty="0"/>
            </a:br>
            <a:r>
              <a:rPr lang="en-IN" sz="3300" dirty="0"/>
              <a:t>After formation of </a:t>
            </a:r>
            <a:r>
              <a:rPr lang="en-IN" sz="3300" dirty="0" smtClean="0"/>
              <a:t>Excent</a:t>
            </a:r>
            <a:endParaRPr lang="en-IN" sz="3800" dirty="0"/>
          </a:p>
          <a:p>
            <a:pPr marL="0" indent="0">
              <a:buFont typeface="Arial"/>
              <a:buNone/>
            </a:pPr>
            <a:r>
              <a:rPr lang="en-IN" sz="2600" dirty="0">
                <a:latin typeface="Arial" pitchFamily="34" charset="0"/>
                <a:cs typeface="Arial" pitchFamily="34" charset="0"/>
              </a:rPr>
              <a:t>Music Videos for You Tube.</a:t>
            </a:r>
          </a:p>
          <a:p>
            <a:pPr marL="457200" indent="-457200">
              <a:buFont typeface="Arial"/>
              <a:buAutoNum type="arabicPeriod"/>
            </a:pPr>
            <a:r>
              <a:rPr lang="en-IN" sz="2600" dirty="0">
                <a:latin typeface="Arial" pitchFamily="34" charset="0"/>
                <a:cs typeface="Arial" pitchFamily="34" charset="0"/>
              </a:rPr>
              <a:t>Zoo Song.</a:t>
            </a:r>
          </a:p>
          <a:p>
            <a:pPr marL="457200" indent="-457200">
              <a:buFont typeface="Arial"/>
              <a:buAutoNum type="arabicPeriod"/>
            </a:pPr>
            <a:r>
              <a:rPr lang="en-IN" sz="2600" dirty="0">
                <a:latin typeface="Arial" pitchFamily="34" charset="0"/>
                <a:cs typeface="Arial" pitchFamily="34" charset="0"/>
              </a:rPr>
              <a:t>Let It All Out.</a:t>
            </a:r>
          </a:p>
          <a:p>
            <a:pPr marL="457200" indent="-457200">
              <a:buFont typeface="Arial"/>
              <a:buAutoNum type="arabicPeriod"/>
            </a:pPr>
            <a:r>
              <a:rPr lang="en-IN" sz="2600" dirty="0">
                <a:latin typeface="Arial" pitchFamily="34" charset="0"/>
                <a:cs typeface="Arial" pitchFamily="34" charset="0"/>
              </a:rPr>
              <a:t>Come &amp; Play</a:t>
            </a:r>
          </a:p>
          <a:p>
            <a:pPr marL="457200" indent="-457200">
              <a:buFont typeface="Arial"/>
              <a:buAutoNum type="arabicPeriod"/>
            </a:pPr>
            <a:r>
              <a:rPr lang="en-IN" sz="2600" dirty="0">
                <a:latin typeface="Arial" pitchFamily="34" charset="0"/>
                <a:cs typeface="Arial" pitchFamily="34" charset="0"/>
              </a:rPr>
              <a:t>Friends Forever.</a:t>
            </a:r>
          </a:p>
          <a:p>
            <a:pPr marL="457200" indent="-457200">
              <a:buFont typeface="Arial"/>
              <a:buAutoNum type="arabicPeriod"/>
            </a:pPr>
            <a:r>
              <a:rPr lang="en-IN" sz="2600" dirty="0">
                <a:latin typeface="Arial" pitchFamily="34" charset="0"/>
                <a:cs typeface="Arial" pitchFamily="34" charset="0"/>
              </a:rPr>
              <a:t>Fiona’s Song.</a:t>
            </a:r>
          </a:p>
          <a:p>
            <a:pPr marL="457200" indent="-457200">
              <a:buFont typeface="Arial"/>
              <a:buAutoNum type="arabicPeriod"/>
            </a:pPr>
            <a:r>
              <a:rPr lang="en-IN" sz="2600" dirty="0">
                <a:latin typeface="Arial" pitchFamily="34" charset="0"/>
                <a:cs typeface="Arial" pitchFamily="34" charset="0"/>
              </a:rPr>
              <a:t>Hector’s Song</a:t>
            </a:r>
          </a:p>
          <a:p>
            <a:pPr marL="457200" indent="-457200">
              <a:buFont typeface="Arial"/>
              <a:buAutoNum type="arabicPeriod"/>
            </a:pPr>
            <a:r>
              <a:rPr lang="en-IN" sz="2600" dirty="0">
                <a:latin typeface="Arial" pitchFamily="34" charset="0"/>
                <a:cs typeface="Arial" pitchFamily="34" charset="0"/>
              </a:rPr>
              <a:t>Robot Dance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9082838-785D-4058-BACD-75AC4AF4E0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15351" y="3659712"/>
            <a:ext cx="3595252" cy="1828800"/>
          </a:xfrm>
        </p:spPr>
        <p:txBody>
          <a:bodyPr>
            <a:normAutofit fontScale="92500"/>
          </a:bodyPr>
          <a:lstStyle/>
          <a:p>
            <a:pPr algn="l"/>
            <a:r>
              <a:rPr lang="en-US" sz="2000" b="1" dirty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Highlights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itchFamily="34" charset="0"/>
                <a:cs typeface="Arial" pitchFamily="34" charset="0"/>
              </a:rPr>
              <a:t>Constantly Engaged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itchFamily="34" charset="0"/>
                <a:cs typeface="Arial" pitchFamily="34" charset="0"/>
              </a:rPr>
              <a:t>Highest Efficiency Project After Project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itchFamily="34" charset="0"/>
                <a:cs typeface="Arial" pitchFamily="34" charset="0"/>
              </a:rPr>
              <a:t>Quick Adaptation to new story</a:t>
            </a:r>
            <a:endParaRPr lang="en-IN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IN" dirty="0"/>
          </a:p>
        </p:txBody>
      </p:sp>
      <p:pic>
        <p:nvPicPr>
          <p:cNvPr id="12" name="Picture 2" descr="G:\HOTCM_FOLDER\PPT\H.O.T.C_Images\47f8b69f6cecf3150f8f6a2b9cbbab50--tow-truck-kids-music_edited.jpg">
            <a:extLst>
              <a:ext uri="{FF2B5EF4-FFF2-40B4-BE49-F238E27FC236}">
                <a16:creationId xmlns="" xmlns:a16="http://schemas.microsoft.com/office/drawing/2014/main" id="{F214FF58-107D-4E4D-BBFA-76D66C82A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772" y="775549"/>
            <a:ext cx="3216938" cy="244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>
            <a:extLst>
              <a:ext uri="{FF2B5EF4-FFF2-40B4-BE49-F238E27FC236}">
                <a16:creationId xmlns="" xmlns:a16="http://schemas.microsoft.com/office/drawing/2014/main" id="{61015D8B-08F9-40BF-9C5D-4F77817E6591}"/>
              </a:ext>
            </a:extLst>
          </p:cNvPr>
          <p:cNvSpPr txBox="1">
            <a:spLocks/>
          </p:cNvSpPr>
          <p:nvPr/>
        </p:nvSpPr>
        <p:spPr>
          <a:xfrm>
            <a:off x="9249103" y="1240221"/>
            <a:ext cx="2861500" cy="2188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8"/>
            </a:pPr>
            <a:r>
              <a:rPr lang="en-IN" sz="2600" dirty="0">
                <a:latin typeface="Arial" pitchFamily="34" charset="0"/>
                <a:cs typeface="Arial" pitchFamily="34" charset="0"/>
              </a:rPr>
              <a:t>Ronda’s Song.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IN" sz="2600" dirty="0" err="1">
                <a:latin typeface="Arial" pitchFamily="34" charset="0"/>
                <a:cs typeface="Arial" pitchFamily="34" charset="0"/>
              </a:rPr>
              <a:t>Fred’S</a:t>
            </a:r>
            <a:r>
              <a:rPr lang="en-IN" sz="2600" dirty="0">
                <a:latin typeface="Arial" pitchFamily="34" charset="0"/>
                <a:cs typeface="Arial" pitchFamily="34" charset="0"/>
              </a:rPr>
              <a:t> Song.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IN" sz="2600" dirty="0">
                <a:latin typeface="Arial" pitchFamily="34" charset="0"/>
                <a:cs typeface="Arial" pitchFamily="34" charset="0"/>
              </a:rPr>
              <a:t>Tutu Todd’s Song.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IN" sz="2600" dirty="0">
                <a:latin typeface="Arial" pitchFamily="34" charset="0"/>
                <a:cs typeface="Arial" pitchFamily="34" charset="0"/>
              </a:rPr>
              <a:t>Benny’s Song.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IN" sz="2600" dirty="0">
                <a:latin typeface="Arial" pitchFamily="34" charset="0"/>
                <a:cs typeface="Arial" pitchFamily="34" charset="0"/>
              </a:rPr>
              <a:t>Gary Garbage Song.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IN" sz="2600" dirty="0">
                <a:latin typeface="Arial" pitchFamily="34" charset="0"/>
                <a:cs typeface="Arial" pitchFamily="34" charset="0"/>
              </a:rPr>
              <a:t>Cara’s Song.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IN" sz="2600" dirty="0">
                <a:latin typeface="Arial" pitchFamily="34" charset="0"/>
                <a:cs typeface="Arial" pitchFamily="34" charset="0"/>
              </a:rPr>
              <a:t>Cindy Seaplane Song</a:t>
            </a:r>
          </a:p>
        </p:txBody>
      </p:sp>
    </p:spTree>
    <p:extLst>
      <p:ext uri="{BB962C8B-B14F-4D97-AF65-F5344CB8AC3E}">
        <p14:creationId xmlns:p14="http://schemas.microsoft.com/office/powerpoint/2010/main" val="396286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C239883-1E04-42FB-83FD-385B91167E0B}"/>
              </a:ext>
            </a:extLst>
          </p:cNvPr>
          <p:cNvSpPr/>
          <p:nvPr/>
        </p:nvSpPr>
        <p:spPr>
          <a:xfrm rot="3779427">
            <a:off x="9511777" y="4265115"/>
            <a:ext cx="1187778" cy="32051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/>
              <a:t>Europe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81D88861-CCC5-4E19-BFA3-E98794962862}"/>
              </a:ext>
            </a:extLst>
          </p:cNvPr>
          <p:cNvSpPr/>
          <p:nvPr/>
        </p:nvSpPr>
        <p:spPr>
          <a:xfrm rot="5933735">
            <a:off x="9973194" y="4282133"/>
            <a:ext cx="1187778" cy="3205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dirty="0"/>
              <a:t>Cost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629E4C2-ADA6-46F4-9395-5EB01CE2A75C}"/>
              </a:ext>
            </a:extLst>
          </p:cNvPr>
          <p:cNvSpPr/>
          <p:nvPr/>
        </p:nvSpPr>
        <p:spPr>
          <a:xfrm rot="7140669">
            <a:off x="10283923" y="4296840"/>
            <a:ext cx="1152148" cy="401272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/>
              <a:t>Experts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58B2AF3-7728-493E-BB26-747F36CBD9B7}"/>
              </a:ext>
            </a:extLst>
          </p:cNvPr>
          <p:cNvSpPr/>
          <p:nvPr/>
        </p:nvSpPr>
        <p:spPr>
          <a:xfrm rot="1579368">
            <a:off x="9362155" y="4468113"/>
            <a:ext cx="1187778" cy="3205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/>
              <a:t>Pre School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610232-291E-4EE2-90EA-CDAF45F2E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675" y="685800"/>
            <a:ext cx="9912349" cy="1114425"/>
          </a:xfrm>
        </p:spPr>
        <p:txBody>
          <a:bodyPr/>
          <a:lstStyle/>
          <a:p>
            <a:pPr algn="l"/>
            <a:r>
              <a:rPr lang="en-IN" dirty="0">
                <a:latin typeface="Arial" pitchFamily="34" charset="0"/>
                <a:cs typeface="Arial" pitchFamily="34" charset="0"/>
              </a:rPr>
              <a:t>Ambitions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07FD7DB-051A-4743-B2FD-62DBFEBC6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7453" y="1895475"/>
            <a:ext cx="5793764" cy="33147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>
                <a:latin typeface="Arial" pitchFamily="34" charset="0"/>
                <a:cs typeface="Arial" pitchFamily="34" charset="0"/>
              </a:rPr>
              <a:t>We have been sensing for sometime now that it is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TIME </a:t>
            </a:r>
            <a:r>
              <a:rPr lang="en-IN" dirty="0">
                <a:latin typeface="Arial" pitchFamily="34" charset="0"/>
                <a:cs typeface="Arial" pitchFamily="34" charset="0"/>
              </a:rPr>
              <a:t>to explore the world</a:t>
            </a:r>
          </a:p>
          <a:p>
            <a:pPr marL="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IN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IN" dirty="0">
                <a:latin typeface="Arial" pitchFamily="34" charset="0"/>
                <a:cs typeface="Arial" pitchFamily="34" charset="0"/>
              </a:rPr>
              <a:t>We decided to focus on what we gained and focus on expertise built…..</a:t>
            </a:r>
          </a:p>
        </p:txBody>
      </p:sp>
      <p:pic>
        <p:nvPicPr>
          <p:cNvPr id="5" name="Graphic 4" descr="Hike">
            <a:extLst>
              <a:ext uri="{FF2B5EF4-FFF2-40B4-BE49-F238E27FC236}">
                <a16:creationId xmlns="" xmlns:a16="http://schemas.microsoft.com/office/drawing/2014/main" id="{F1953F51-FA5A-466B-96DE-2B71BDBF7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9236" y="2114550"/>
            <a:ext cx="914400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39D9B46-899D-4699-9876-446E95386BF5}"/>
              </a:ext>
            </a:extLst>
          </p:cNvPr>
          <p:cNvSpPr txBox="1"/>
          <p:nvPr/>
        </p:nvSpPr>
        <p:spPr>
          <a:xfrm>
            <a:off x="7875797" y="2551835"/>
            <a:ext cx="2569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/>
              <a:t>.  .  .  .  .  .  .  .  .  .</a:t>
            </a:r>
          </a:p>
        </p:txBody>
      </p:sp>
      <p:pic>
        <p:nvPicPr>
          <p:cNvPr id="6" name="Picture 5" descr="A close up of a device&#10;&#10;Description generated with high confidence">
            <a:extLst>
              <a:ext uri="{FF2B5EF4-FFF2-40B4-BE49-F238E27FC236}">
                <a16:creationId xmlns="" xmlns:a16="http://schemas.microsoft.com/office/drawing/2014/main" id="{BBD0927A-EBBB-4231-B483-B28E05943E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693182" y="4147597"/>
            <a:ext cx="1390454" cy="139045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887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7375" y="685799"/>
            <a:ext cx="9645648" cy="510540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For long we had dreamt of entering the mystical world of Motion Graphics, VFX,  Hardcore broadcast creating film promos, trailers etc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Eyeing the future growth of Post Production Services with launching of </a:t>
            </a:r>
            <a:r>
              <a:rPr lang="en-US" dirty="0">
                <a:latin typeface="Arial" pitchFamily="34" charset="0"/>
                <a:cs typeface="Arial" pitchFamily="34" charset="0"/>
              </a:rPr>
              <a:t>new Digital steaming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services / Channels in </a:t>
            </a:r>
            <a:r>
              <a:rPr lang="en-US" dirty="0">
                <a:latin typeface="Arial" pitchFamily="34" charset="0"/>
                <a:cs typeface="Arial" pitchFamily="34" charset="0"/>
              </a:rPr>
              <a:t>the entertainment world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for </a:t>
            </a:r>
            <a:r>
              <a:rPr lang="en-US" dirty="0">
                <a:latin typeface="Arial" pitchFamily="34" charset="0"/>
                <a:cs typeface="Arial" pitchFamily="34" charset="0"/>
              </a:rPr>
              <a:t>Web Series, movies, TV Shows etc.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the requirement of skilled work force is bound to increase </a:t>
            </a:r>
            <a:r>
              <a:rPr lang="en-US" dirty="0">
                <a:latin typeface="Arial" pitchFamily="34" charset="0"/>
                <a:cs typeface="Arial" pitchFamily="34" charset="0"/>
              </a:rPr>
              <a:t>&amp;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to meet new challenges everyday, we decided to look out for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expert teams who were already into Post Production &amp; willing to move with us. Luckily we found our ex-colleagues from Reliance Media Works.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Today we are associated together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to surge ahead &amp; achieve what we had dreamt. </a:t>
            </a:r>
          </a:p>
          <a:p>
            <a:pPr marL="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Sambhaji\Downloads\Streaming-guide-759-2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689138"/>
            <a:ext cx="3686175" cy="162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24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14FB70-76B4-405B-9DC5-A00187D3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b="1" dirty="0">
                <a:latin typeface="Arial" pitchFamily="34" charset="0"/>
                <a:cs typeface="Arial" pitchFamily="34" charset="0"/>
              </a:rPr>
              <a:t>Studio Structure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B638724-7D52-406D-BFDE-187A6FE69290}"/>
              </a:ext>
            </a:extLst>
          </p:cNvPr>
          <p:cNvSpPr/>
          <p:nvPr/>
        </p:nvSpPr>
        <p:spPr>
          <a:xfrm>
            <a:off x="5782318" y="2247900"/>
            <a:ext cx="2400300" cy="571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latin typeface="Arial" pitchFamily="34" charset="0"/>
                <a:cs typeface="Arial" pitchFamily="34" charset="0"/>
              </a:rPr>
              <a:t>Creative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93CE93A-6E97-42D5-A956-2A0FB0DF06E2}"/>
              </a:ext>
            </a:extLst>
          </p:cNvPr>
          <p:cNvSpPr/>
          <p:nvPr/>
        </p:nvSpPr>
        <p:spPr>
          <a:xfrm>
            <a:off x="3088329" y="2232024"/>
            <a:ext cx="2400300" cy="571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latin typeface="Arial" pitchFamily="34" charset="0"/>
                <a:cs typeface="Arial" pitchFamily="34" charset="0"/>
              </a:rPr>
              <a:t>Production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E40E83E-84AB-40FC-A660-AD1556A2B501}"/>
              </a:ext>
            </a:extLst>
          </p:cNvPr>
          <p:cNvSpPr/>
          <p:nvPr/>
        </p:nvSpPr>
        <p:spPr>
          <a:xfrm>
            <a:off x="8498529" y="2247900"/>
            <a:ext cx="2400300" cy="571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latin typeface="Arial" pitchFamily="34" charset="0"/>
                <a:cs typeface="Arial" pitchFamily="34" charset="0"/>
              </a:rPr>
              <a:t>Technical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A55C148D-A9BE-4130-91FE-F9D805222A1F}"/>
              </a:ext>
            </a:extLst>
          </p:cNvPr>
          <p:cNvSpPr/>
          <p:nvPr/>
        </p:nvSpPr>
        <p:spPr>
          <a:xfrm>
            <a:off x="3088329" y="2962083"/>
            <a:ext cx="7810500" cy="609601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Execution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72F1C2BF-0A61-4EA7-8700-C6EA8F6DD5B6}"/>
              </a:ext>
            </a:extLst>
          </p:cNvPr>
          <p:cNvSpPr/>
          <p:nvPr/>
        </p:nvSpPr>
        <p:spPr>
          <a:xfrm>
            <a:off x="8498529" y="3730434"/>
            <a:ext cx="2400300" cy="571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Supervisor Pipeline</a:t>
            </a:r>
            <a:endParaRPr lang="en-IN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6D248571-2D30-4BF4-B9EF-33C8A222779B}"/>
              </a:ext>
            </a:extLst>
          </p:cNvPr>
          <p:cNvSpPr/>
          <p:nvPr/>
        </p:nvSpPr>
        <p:spPr>
          <a:xfrm>
            <a:off x="3088329" y="3714367"/>
            <a:ext cx="2400300" cy="571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Production  Coordinator</a:t>
            </a:r>
            <a:endParaRPr lang="en-IN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9EADD2C5-0977-484A-8FBA-958B450E6451}"/>
              </a:ext>
            </a:extLst>
          </p:cNvPr>
          <p:cNvSpPr/>
          <p:nvPr/>
        </p:nvSpPr>
        <p:spPr>
          <a:xfrm>
            <a:off x="5782319" y="4301934"/>
            <a:ext cx="2400300" cy="111779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Team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– Animation</a:t>
            </a: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Team – Post Production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Team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Comp and Render</a:t>
            </a:r>
          </a:p>
        </p:txBody>
      </p:sp>
    </p:spTree>
    <p:extLst>
      <p:ext uri="{BB962C8B-B14F-4D97-AF65-F5344CB8AC3E}">
        <p14:creationId xmlns:p14="http://schemas.microsoft.com/office/powerpoint/2010/main" val="226398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1443</TotalTime>
  <Words>890</Words>
  <Application>Microsoft Office PowerPoint</Application>
  <PresentationFormat>Custom</PresentationFormat>
  <Paragraphs>241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Parallax</vt:lpstr>
      <vt:lpstr>An Eye for Excellence</vt:lpstr>
      <vt:lpstr>About </vt:lpstr>
      <vt:lpstr>                                About Promoters</vt:lpstr>
      <vt:lpstr>Our Inspirations</vt:lpstr>
      <vt:lpstr>Successful Deliveries  - Before Formation of Excent</vt:lpstr>
      <vt:lpstr>PowerPoint Presentation</vt:lpstr>
      <vt:lpstr>Ambitions</vt:lpstr>
      <vt:lpstr>PowerPoint Presentation</vt:lpstr>
      <vt:lpstr>Studio Structure</vt:lpstr>
      <vt:lpstr>Specializations | Animation Service</vt:lpstr>
      <vt:lpstr>Specializations | Animation Service</vt:lpstr>
      <vt:lpstr>PowerPoint Presentation</vt:lpstr>
      <vt:lpstr>What do we want to be….!!! An Animation home to European and Scandinavian as well as India. Post Production Services here in India &amp; would certainly love to work on International Projects too. </vt:lpstr>
      <vt:lpstr>And Hence Europe for Animation</vt:lpstr>
      <vt:lpstr>Why Select Excent?</vt:lpstr>
      <vt:lpstr>Excent  | Team and Capacity</vt:lpstr>
      <vt:lpstr>Excent | Trade Tools</vt:lpstr>
      <vt:lpstr>Excent | Future Irons in Fire</vt:lpstr>
      <vt:lpstr>Ladies and Gentlemen                                Thank you for your time                                                     And Do please reach us….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Shambhoo Phalke</dc:creator>
  <cp:lastModifiedBy>Sambhaji Maharaj</cp:lastModifiedBy>
  <cp:revision>212</cp:revision>
  <dcterms:created xsi:type="dcterms:W3CDTF">2018-10-08T05:56:39Z</dcterms:created>
  <dcterms:modified xsi:type="dcterms:W3CDTF">2023-07-16T11:03:31Z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4567361</vt:lpwstr>
  </property>
  <property fmtid="{D5CDD505-2E9C-101B-9397-08002B2CF9AE}" pid="3" name="NXPowerLiteSettings">
    <vt:lpwstr>C700052003A000</vt:lpwstr>
  </property>
  <property fmtid="{D5CDD505-2E9C-101B-9397-08002B2CF9AE}" pid="4" name="NXPowerLiteVersion">
    <vt:lpwstr>D8.0.4</vt:lpwstr>
  </property>
</Properties>
</file>